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98" r:id="rId1"/>
  </p:sldMasterIdLst>
  <p:notesMasterIdLst>
    <p:notesMasterId r:id="rId59"/>
  </p:notesMasterIdLst>
  <p:sldIdLst>
    <p:sldId id="354" r:id="rId2"/>
    <p:sldId id="353" r:id="rId3"/>
    <p:sldId id="407" r:id="rId4"/>
    <p:sldId id="408" r:id="rId5"/>
    <p:sldId id="409" r:id="rId6"/>
    <p:sldId id="410" r:id="rId7"/>
    <p:sldId id="419" r:id="rId8"/>
    <p:sldId id="411" r:id="rId9"/>
    <p:sldId id="412" r:id="rId10"/>
    <p:sldId id="417" r:id="rId11"/>
    <p:sldId id="418" r:id="rId12"/>
    <p:sldId id="413" r:id="rId13"/>
    <p:sldId id="414" r:id="rId14"/>
    <p:sldId id="415" r:id="rId15"/>
    <p:sldId id="357" r:id="rId16"/>
    <p:sldId id="362" r:id="rId17"/>
    <p:sldId id="358" r:id="rId18"/>
    <p:sldId id="360" r:id="rId19"/>
    <p:sldId id="277" r:id="rId20"/>
    <p:sldId id="388" r:id="rId21"/>
    <p:sldId id="389" r:id="rId22"/>
    <p:sldId id="274" r:id="rId23"/>
    <p:sldId id="390" r:id="rId24"/>
    <p:sldId id="279" r:id="rId25"/>
    <p:sldId id="391" r:id="rId26"/>
    <p:sldId id="367" r:id="rId27"/>
    <p:sldId id="375" r:id="rId28"/>
    <p:sldId id="366" r:id="rId29"/>
    <p:sldId id="365" r:id="rId30"/>
    <p:sldId id="392" r:id="rId31"/>
    <p:sldId id="399" r:id="rId32"/>
    <p:sldId id="299" r:id="rId33"/>
    <p:sldId id="400" r:id="rId34"/>
    <p:sldId id="387" r:id="rId35"/>
    <p:sldId id="376" r:id="rId36"/>
    <p:sldId id="393" r:id="rId37"/>
    <p:sldId id="394" r:id="rId38"/>
    <p:sldId id="395" r:id="rId39"/>
    <p:sldId id="396" r:id="rId40"/>
    <p:sldId id="300" r:id="rId41"/>
    <p:sldId id="369" r:id="rId42"/>
    <p:sldId id="371" r:id="rId43"/>
    <p:sldId id="379" r:id="rId44"/>
    <p:sldId id="372" r:id="rId45"/>
    <p:sldId id="401" r:id="rId46"/>
    <p:sldId id="373" r:id="rId47"/>
    <p:sldId id="374" r:id="rId48"/>
    <p:sldId id="377" r:id="rId49"/>
    <p:sldId id="378" r:id="rId50"/>
    <p:sldId id="380" r:id="rId51"/>
    <p:sldId id="381" r:id="rId52"/>
    <p:sldId id="397" r:id="rId53"/>
    <p:sldId id="384" r:id="rId54"/>
    <p:sldId id="382" r:id="rId55"/>
    <p:sldId id="416" r:id="rId56"/>
    <p:sldId id="383" r:id="rId57"/>
    <p:sldId id="385" r:id="rId5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  <a:srgbClr val="92D050"/>
    <a:srgbClr val="93C47D"/>
    <a:srgbClr val="EAED6F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 snapToGrid="0">
      <p:cViewPr varScale="1">
        <p:scale>
          <a:sx n="93" d="100"/>
          <a:sy n="93" d="100"/>
        </p:scale>
        <p:origin x="738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891936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12c8ff7423554a1e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12c8ff7423554a1e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953709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679610bf42dbcadd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679610bf42dbcadd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834526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12c8ff7423554a1e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12c8ff7423554a1e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994698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12c8ff7423554a1e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12c8ff7423554a1e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075219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12c8ff7423554a1e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12c8ff7423554a1e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79882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12c8ff7423554a1e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12c8ff7423554a1e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00669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07247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9606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5dfb53a471336521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5dfb53a471336521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1374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5dfb53a471336521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5dfb53a471336521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247102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679610bf42dbcadd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679610bf42dbcadd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744872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679610bf42dbcadd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679610bf42dbcadd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792240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679610bf42dbcadd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679610bf42dbcadd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744520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679610bf42dbcadd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679610bf42dbcadd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178902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5dfb53a471336521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5dfb53a471336521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7939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679610bf42dbcadd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679610bf42dbcadd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7434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569214"/>
            <a:ext cx="7543800" cy="267462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000" spc="-38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3341716"/>
            <a:ext cx="7543800" cy="85725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325755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365221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48188499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9226"/>
            <a:ext cx="1971675" cy="431992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9226"/>
            <a:ext cx="5800725" cy="4319924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72595881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12013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646398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25995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32447724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69214"/>
            <a:ext cx="7543800" cy="267462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6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3339846"/>
            <a:ext cx="7543800" cy="85725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325755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0702022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59" y="1384301"/>
            <a:ext cx="3703320" cy="3017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384301"/>
            <a:ext cx="3703320" cy="3017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21598914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384539"/>
            <a:ext cx="3703320" cy="55221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1936751"/>
            <a:ext cx="3703320" cy="2533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384539"/>
            <a:ext cx="3703320" cy="55221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1936751"/>
            <a:ext cx="3703320" cy="2533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76006780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3452409122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4750737"/>
            <a:ext cx="9141619" cy="480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502664655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51435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45769"/>
            <a:ext cx="2400300" cy="1714500"/>
          </a:xfrm>
        </p:spPr>
        <p:txBody>
          <a:bodyPr anchor="b">
            <a:norm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548640"/>
            <a:ext cx="4869180" cy="39433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194560"/>
            <a:ext cx="2400300" cy="2534343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4844839"/>
            <a:ext cx="1963883" cy="273844"/>
          </a:xfrm>
        </p:spPr>
        <p:txBody>
          <a:bodyPr/>
          <a:lstStyle>
            <a:lvl1pPr algn="l">
              <a:defRPr/>
            </a:lvl1pPr>
          </a:lstStyle>
          <a:p>
            <a:fld id="{8E36636D-D922-432D-A958-524484B5923D}" type="datetimeFigureOut">
              <a:rPr lang="en-US" smtClean="0"/>
              <a:pPr/>
              <a:t>3/25/2022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4844839"/>
            <a:ext cx="3486150" cy="273844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84658707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14750"/>
            <a:ext cx="9141619" cy="142875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3686307"/>
            <a:ext cx="9141619" cy="480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806190"/>
            <a:ext cx="7585234" cy="617220"/>
          </a:xfrm>
        </p:spPr>
        <p:txBody>
          <a:bodyPr lIns="91440" tIns="0" rIns="91440" bIns="0" anchor="b">
            <a:no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3686307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4430268"/>
            <a:ext cx="7584948" cy="44577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450"/>
              </a:spcAft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3/25/2022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145351307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4800600"/>
            <a:ext cx="9144000" cy="3429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750737"/>
            <a:ext cx="9143989" cy="498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14953"/>
            <a:ext cx="7543800" cy="10880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384301"/>
            <a:ext cx="7543800" cy="301752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4844839"/>
            <a:ext cx="185420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rgbClr val="FFFFFF"/>
                </a:solidFill>
              </a:defRPr>
            </a:lvl1pPr>
          </a:lstStyle>
          <a:p>
            <a:fld id="{8E36636D-D922-432D-A958-524484B5923D}" type="datetimeFigureOut">
              <a:rPr lang="en-US" smtClean="0"/>
              <a:pPr/>
              <a:t>3/25/2022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4844839"/>
            <a:ext cx="3617103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4844839"/>
            <a:ext cx="98401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rgbClr val="FFFFFF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mtClean="0"/>
              <a:t>‹#›</a:t>
            </a:fld>
            <a:endParaRPr lang="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303384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9754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</p:sldLayoutIdLst>
  <p:hf sldNum="0" hdr="0" ft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360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23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5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1984130"/>
            <a:ext cx="8520600" cy="841800"/>
          </a:xfrm>
        </p:spPr>
        <p:txBody>
          <a:bodyPr/>
          <a:lstStyle/>
          <a:p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Современные принципы неотложной помощи при </a:t>
            </a: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нарушениях </a:t>
            </a:r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ритма у детей</a:t>
            </a:r>
          </a:p>
        </p:txBody>
      </p:sp>
      <p:pic>
        <p:nvPicPr>
          <p:cNvPr id="3" name="Google Shape;85;p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120560" y="217628"/>
            <a:ext cx="4346287" cy="109731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11700" y="3495117"/>
            <a:ext cx="398200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Назарова Виктория Юрьевна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endParaRPr lang="en-US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Врач анестезиолог-реаниматолог отделения анестезиологии и реанимации №3 (кардиохирургической).</a:t>
            </a:r>
          </a:p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PALS-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провайдер.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49557" y="4141448"/>
            <a:ext cx="3054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тел. (ординаторская АРО№3): </a:t>
            </a:r>
          </a:p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(17)-343-21-76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2577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Внезапная сердечная смерть у детей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2960" y="1384300"/>
            <a:ext cx="4231925" cy="291029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rgbClr val="002060"/>
                </a:solidFill>
              </a:rPr>
              <a:t>Гипертрофическая </a:t>
            </a:r>
            <a:r>
              <a:rPr lang="ru-RU" sz="1600" b="1" dirty="0" err="1" smtClean="0">
                <a:solidFill>
                  <a:srgbClr val="002060"/>
                </a:solidFill>
              </a:rPr>
              <a:t>кардиомиопатия</a:t>
            </a:r>
            <a:endParaRPr lang="ru-RU" sz="1600" b="1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rgbClr val="002060"/>
                </a:solidFill>
              </a:rPr>
              <a:t>Аномалии коронарных артерий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rgbClr val="002060"/>
                </a:solidFill>
              </a:rPr>
              <a:t>Миокардиты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rgbClr val="002060"/>
                </a:solidFill>
              </a:rPr>
              <a:t>Удлиненный </a:t>
            </a:r>
            <a:r>
              <a:rPr lang="en-US" sz="1600" b="1" dirty="0" smtClean="0">
                <a:solidFill>
                  <a:srgbClr val="002060"/>
                </a:solidFill>
              </a:rPr>
              <a:t>QT </a:t>
            </a:r>
            <a:r>
              <a:rPr lang="ru-RU" sz="1600" b="1" smtClean="0">
                <a:solidFill>
                  <a:srgbClr val="002060"/>
                </a:solidFill>
              </a:rPr>
              <a:t>и другие каналопатии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rgbClr val="002060"/>
                </a:solidFill>
              </a:rPr>
              <a:t>Интоксикации (</a:t>
            </a:r>
            <a:r>
              <a:rPr lang="ru-RU" sz="1600" b="1" dirty="0" err="1" smtClean="0">
                <a:solidFill>
                  <a:srgbClr val="002060"/>
                </a:solidFill>
              </a:rPr>
              <a:t>дигоксин</a:t>
            </a:r>
            <a:r>
              <a:rPr lang="ru-RU" sz="1600" b="1" dirty="0" smtClean="0">
                <a:solidFill>
                  <a:srgbClr val="002060"/>
                </a:solidFill>
              </a:rPr>
              <a:t>; кокаин)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smtClean="0">
                <a:solidFill>
                  <a:srgbClr val="002060"/>
                </a:solidFill>
              </a:rPr>
              <a:t>Commotio cordis</a:t>
            </a:r>
            <a:endParaRPr lang="ru-RU" sz="1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1402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59" y="214953"/>
            <a:ext cx="7755961" cy="1088068"/>
          </a:xfrm>
        </p:spPr>
        <p:txBody>
          <a:bodyPr/>
          <a:lstStyle/>
          <a:p>
            <a:r>
              <a:rPr lang="ru-RU" dirty="0" err="1" smtClean="0"/>
              <a:t>Эндотрахеальное</a:t>
            </a:r>
            <a:r>
              <a:rPr lang="ru-RU" dirty="0" smtClean="0"/>
              <a:t> введение препаратов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6432" y="1445946"/>
            <a:ext cx="2249013" cy="1276706"/>
          </a:xfrm>
          <a:ln w="28575">
            <a:solidFill>
              <a:srgbClr val="FFFF00"/>
            </a:solidFill>
          </a:ln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1600" dirty="0" smtClean="0"/>
              <a:t>Абсорбция непредсказуема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 smtClean="0"/>
              <a:t>Оптимальная доза неизвестна</a:t>
            </a:r>
            <a:endParaRPr lang="ru-RU" sz="16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954812" y="1445946"/>
            <a:ext cx="2249013" cy="2468508"/>
          </a:xfrm>
          <a:prstGeom prst="rect">
            <a:avLst/>
          </a:prstGeom>
          <a:ln w="28575">
            <a:solidFill>
              <a:srgbClr val="FFFF00"/>
            </a:solidFill>
          </a:ln>
        </p:spPr>
        <p:txBody>
          <a:bodyPr vert="horz" lIns="0" tIns="45720" rIns="0" bIns="45720" rtlCol="0">
            <a:normAutofit/>
          </a:bodyPr>
          <a:lstStyle>
            <a:lvl1pPr marL="68580" indent="-6858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8803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42519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56235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69951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8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9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1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2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smtClean="0">
                <a:solidFill>
                  <a:srgbClr val="FF0000"/>
                </a:solidFill>
              </a:rPr>
              <a:t>L </a:t>
            </a:r>
            <a:r>
              <a:rPr lang="en-US" sz="2400" smtClean="0"/>
              <a:t>idocaine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E </a:t>
            </a:r>
            <a:r>
              <a:rPr lang="en-US" sz="2400" dirty="0" err="1" smtClean="0"/>
              <a:t>pinephrine</a:t>
            </a:r>
            <a:endParaRPr lang="en-US" sz="2400" dirty="0" smtClean="0"/>
          </a:p>
          <a:p>
            <a:r>
              <a:rPr lang="en-US" sz="2400" dirty="0" smtClean="0">
                <a:solidFill>
                  <a:srgbClr val="FF0000"/>
                </a:solidFill>
              </a:rPr>
              <a:t>A </a:t>
            </a:r>
            <a:r>
              <a:rPr lang="en-US" sz="2400" dirty="0" err="1" smtClean="0"/>
              <a:t>tropine</a:t>
            </a:r>
            <a:endParaRPr lang="en-US" sz="2400" dirty="0" smtClean="0"/>
          </a:p>
          <a:p>
            <a:r>
              <a:rPr lang="en-US" sz="2400" dirty="0" smtClean="0">
                <a:solidFill>
                  <a:srgbClr val="FF0000"/>
                </a:solidFill>
              </a:rPr>
              <a:t>N </a:t>
            </a:r>
            <a:r>
              <a:rPr lang="en-US" sz="2400" dirty="0" err="1" smtClean="0"/>
              <a:t>aloxone</a:t>
            </a:r>
            <a:endParaRPr lang="en-US" sz="2400" dirty="0" smtClean="0"/>
          </a:p>
          <a:p>
            <a:r>
              <a:rPr lang="en-US" sz="2400" dirty="0" smtClean="0"/>
              <a:t>+ vasopressin</a:t>
            </a:r>
            <a:endParaRPr lang="ru-RU" sz="240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112437" y="1445946"/>
            <a:ext cx="2249013" cy="1276706"/>
          </a:xfrm>
          <a:prstGeom prst="rect">
            <a:avLst/>
          </a:prstGeom>
          <a:ln w="28575">
            <a:solidFill>
              <a:srgbClr val="FFFF00"/>
            </a:solidFill>
          </a:ln>
        </p:spPr>
        <p:txBody>
          <a:bodyPr vert="horz" lIns="0" tIns="45720" rIns="0" bIns="45720" rtlCol="0">
            <a:normAutofit/>
          </a:bodyPr>
          <a:lstStyle>
            <a:lvl1pPr marL="68580" indent="-68580" algn="l" defTabSz="6858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15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15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8803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3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42519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56235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699516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8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9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12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275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◦"/>
              <a:defRPr sz="105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ru-RU" sz="1600" dirty="0"/>
              <a:t> </a:t>
            </a:r>
            <a:r>
              <a:rPr lang="ru-RU" sz="1600" dirty="0" smtClean="0"/>
              <a:t>Доза </a:t>
            </a:r>
            <a:r>
              <a:rPr lang="ru-RU" sz="1600" b="1" dirty="0" smtClean="0"/>
              <a:t>адреналина х10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600" dirty="0"/>
              <a:t> </a:t>
            </a:r>
            <a:r>
              <a:rPr lang="ru-RU" sz="1600" dirty="0" smtClean="0"/>
              <a:t>Дозы остальных препаратов </a:t>
            </a:r>
            <a:r>
              <a:rPr lang="ru-RU" sz="1600" b="1" dirty="0" smtClean="0"/>
              <a:t>х2-3</a:t>
            </a:r>
            <a:endParaRPr 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val="1006112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Пост-реанимационное ведение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b="1" dirty="0" smtClean="0"/>
              <a:t>Гемодинамика</a:t>
            </a:r>
            <a:r>
              <a:rPr lang="ru-RU" dirty="0" smtClean="0"/>
              <a:t>: избегайте гипотензии (</a:t>
            </a:r>
            <a:r>
              <a:rPr lang="ru-RU" dirty="0" err="1" smtClean="0"/>
              <a:t>ср.АД</a:t>
            </a:r>
            <a:r>
              <a:rPr lang="en-US" dirty="0"/>
              <a:t> </a:t>
            </a:r>
            <a:r>
              <a:rPr lang="en-US" dirty="0" smtClean="0"/>
              <a:t>&lt; 5</a:t>
            </a:r>
            <a:r>
              <a:rPr lang="ru-RU" dirty="0" smtClean="0"/>
              <a:t> перцентили), </a:t>
            </a:r>
            <a:r>
              <a:rPr lang="ru-RU" b="1" dirty="0" smtClean="0"/>
              <a:t>цель</a:t>
            </a:r>
            <a:r>
              <a:rPr lang="ru-RU" dirty="0" smtClean="0"/>
              <a:t> – не менее 50 перцентили, с учетом клинических данных, уровня </a:t>
            </a:r>
            <a:r>
              <a:rPr lang="ru-RU" dirty="0" err="1" smtClean="0"/>
              <a:t>лактата</a:t>
            </a:r>
            <a:r>
              <a:rPr lang="ru-RU" dirty="0" smtClean="0"/>
              <a:t> и /или измерений сердечного выброса. Используйте </a:t>
            </a:r>
            <a:r>
              <a:rPr lang="ru-RU" u="sng" dirty="0" smtClean="0"/>
              <a:t>минимально необходимые дозы вазоактивных препаратов </a:t>
            </a:r>
            <a:r>
              <a:rPr lang="ru-RU" dirty="0" smtClean="0"/>
              <a:t>и </a:t>
            </a:r>
            <a:r>
              <a:rPr lang="ru-RU" dirty="0" err="1" smtClean="0"/>
              <a:t>волемической</a:t>
            </a:r>
            <a:r>
              <a:rPr lang="ru-RU" dirty="0" smtClean="0"/>
              <a:t> нагрузки.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907550" y="2373329"/>
          <a:ext cx="6096000" cy="181219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28831">
                <a:tc>
                  <a:txBody>
                    <a:bodyPr/>
                    <a:lstStyle/>
                    <a:p>
                      <a:r>
                        <a:rPr lang="ru-RU" dirty="0" smtClean="0"/>
                        <a:t>АД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</a:t>
                      </a:r>
                      <a:r>
                        <a:rPr lang="ru-RU" dirty="0" err="1" smtClean="0"/>
                        <a:t>мес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 лет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 лет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р50 </a:t>
                      </a:r>
                      <a:r>
                        <a:rPr lang="ru-RU" b="1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сист.АД</a:t>
                      </a:r>
                      <a:endParaRPr lang="ru-RU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р5 </a:t>
                      </a:r>
                      <a:r>
                        <a:rPr lang="ru-RU" b="1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сист.АД</a:t>
                      </a:r>
                      <a:endParaRPr lang="ru-RU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р50 </a:t>
                      </a:r>
                      <a:r>
                        <a:rPr lang="ru-RU" b="1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ср.АД</a:t>
                      </a:r>
                      <a:endParaRPr lang="ru-RU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р5 </a:t>
                      </a:r>
                      <a:r>
                        <a:rPr lang="ru-RU" b="1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ср.АД</a:t>
                      </a:r>
                      <a:endParaRPr lang="ru-RU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55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4462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Пост-реанимационное </a:t>
            </a:r>
            <a:r>
              <a:rPr lang="ru-RU" dirty="0"/>
              <a:t>ведение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b="1" dirty="0" smtClean="0"/>
              <a:t>Вентиляция</a:t>
            </a:r>
            <a:r>
              <a:rPr lang="ru-RU" dirty="0" smtClean="0"/>
              <a:t>: </a:t>
            </a:r>
            <a:r>
              <a:rPr lang="ru-RU" b="1" dirty="0" err="1" smtClean="0"/>
              <a:t>нормо</a:t>
            </a:r>
            <a:r>
              <a:rPr lang="ru-RU" dirty="0" err="1" smtClean="0"/>
              <a:t>капния</a:t>
            </a:r>
            <a:r>
              <a:rPr lang="ru-RU" dirty="0" smtClean="0"/>
              <a:t> (или нормальные уровень для основного состояния – при ВПС или хронических легочных заболеваниях), </a:t>
            </a:r>
            <a:r>
              <a:rPr lang="en-US" dirty="0" err="1" smtClean="0"/>
              <a:t>Vt</a:t>
            </a:r>
            <a:r>
              <a:rPr lang="en-US" dirty="0" smtClean="0"/>
              <a:t> = </a:t>
            </a:r>
            <a:r>
              <a:rPr lang="ru-RU" dirty="0" smtClean="0"/>
              <a:t>6-8 мл/кг (идеальной массы тела).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 err="1" smtClean="0"/>
              <a:t>Оксигенация</a:t>
            </a:r>
            <a:r>
              <a:rPr lang="ru-RU" b="1" dirty="0" smtClean="0"/>
              <a:t>: </a:t>
            </a:r>
            <a:r>
              <a:rPr lang="ru-RU" dirty="0" smtClean="0"/>
              <a:t>минимально необходимое </a:t>
            </a:r>
            <a:r>
              <a:rPr lang="en-US" dirty="0" smtClean="0"/>
              <a:t>FiO2</a:t>
            </a:r>
            <a:r>
              <a:rPr lang="ru-RU" dirty="0" smtClean="0"/>
              <a:t> для достижения </a:t>
            </a:r>
            <a:r>
              <a:rPr lang="ru-RU" b="1" dirty="0" smtClean="0"/>
              <a:t>сатурации 94-98% </a:t>
            </a:r>
            <a:r>
              <a:rPr lang="ru-RU" dirty="0" smtClean="0"/>
              <a:t>(*или нормальной для основного состояния – при некоторых ВПС). Высокая подача О2 допустима при отравлении СО или при тяжелой анемии.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 smtClean="0"/>
              <a:t>Температура: </a:t>
            </a:r>
            <a:r>
              <a:rPr lang="ru-RU" dirty="0" smtClean="0"/>
              <a:t>избегать гипертермии (цель </a:t>
            </a:r>
            <a:r>
              <a:rPr lang="en-US" dirty="0" smtClean="0"/>
              <a:t>&lt; </a:t>
            </a:r>
            <a:r>
              <a:rPr lang="ru-RU" dirty="0" smtClean="0"/>
              <a:t>37,5°С)</a:t>
            </a:r>
          </a:p>
          <a:p>
            <a:pPr marL="0" indent="0">
              <a:buNone/>
            </a:pPr>
            <a:endParaRPr lang="ru-RU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 smtClean="0"/>
              <a:t>Контроль гликемии: </a:t>
            </a:r>
            <a:r>
              <a:rPr lang="ru-RU" b="1" dirty="0" err="1" smtClean="0"/>
              <a:t>нормо</a:t>
            </a:r>
            <a:r>
              <a:rPr lang="ru-RU" dirty="0" err="1" smtClean="0"/>
              <a:t>гликемия</a:t>
            </a:r>
            <a:r>
              <a:rPr lang="ru-RU" dirty="0" smtClean="0"/>
              <a:t> (избегать как </a:t>
            </a:r>
            <a:r>
              <a:rPr lang="ru-RU" dirty="0" err="1" smtClean="0"/>
              <a:t>гипо</a:t>
            </a:r>
            <a:r>
              <a:rPr lang="ru-RU" dirty="0" smtClean="0"/>
              <a:t>-, так и гипергликемии)</a:t>
            </a:r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1071937" y="2974726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58274"/>
                <a:gridCol w="303772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32-34°С на 48 ч, далее 36-37,5°С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36-37,5°С на 5 дней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55550" y="2969232"/>
            <a:ext cx="277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</a:rPr>
              <a:t>=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4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Нарушения ритма сердца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41976438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Критерии синусового ритма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1273995"/>
            <a:ext cx="4393864" cy="359595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1800" dirty="0" smtClean="0"/>
              <a:t>Регулярный ритм с возрастной частотой; </a:t>
            </a:r>
            <a:endParaRPr lang="en-US" sz="18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 smtClean="0"/>
              <a:t>Одинаковый зубец Р перед каждым </a:t>
            </a:r>
            <a:r>
              <a:rPr lang="en-US" sz="1800" dirty="0" smtClean="0"/>
              <a:t>QRS </a:t>
            </a:r>
            <a:r>
              <a:rPr lang="ru-RU" sz="1800" dirty="0" smtClean="0"/>
              <a:t>комплексом;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1800" dirty="0" smtClean="0"/>
              <a:t>QRS</a:t>
            </a:r>
            <a:r>
              <a:rPr lang="ru-RU" sz="1800" dirty="0" smtClean="0"/>
              <a:t> комплекс </a:t>
            </a:r>
            <a:r>
              <a:rPr lang="en-US" sz="1800" dirty="0" smtClean="0"/>
              <a:t>&lt;</a:t>
            </a:r>
            <a:r>
              <a:rPr lang="ru-RU" sz="1800" dirty="0"/>
              <a:t>0,09 </a:t>
            </a:r>
            <a:r>
              <a:rPr lang="ru-RU" sz="1800" dirty="0" smtClean="0"/>
              <a:t>сек</a:t>
            </a:r>
          </a:p>
          <a:p>
            <a:pPr marL="114300" indent="0">
              <a:buNone/>
            </a:pPr>
            <a:endParaRPr lang="en-US" sz="1800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35047" t="22256" r="9139" b="22366"/>
          <a:stretch/>
        </p:blipFill>
        <p:spPr>
          <a:xfrm>
            <a:off x="4907968" y="1335640"/>
            <a:ext cx="4061370" cy="22655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35047" t="32430" r="9139" b="47600"/>
          <a:stretch/>
        </p:blipFill>
        <p:spPr>
          <a:xfrm>
            <a:off x="4907967" y="3601206"/>
            <a:ext cx="4061371" cy="816991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503434" y="2953934"/>
            <a:ext cx="3811712" cy="12945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4300"/>
            <a:r>
              <a:rPr lang="ru-RU" dirty="0">
                <a:solidFill>
                  <a:srgbClr val="002060"/>
                </a:solidFill>
              </a:rPr>
              <a:t>Синусовый </a:t>
            </a:r>
            <a:r>
              <a:rPr lang="ru-RU" b="1" dirty="0">
                <a:solidFill>
                  <a:srgbClr val="002060"/>
                </a:solidFill>
              </a:rPr>
              <a:t>зубец </a:t>
            </a:r>
            <a:r>
              <a:rPr lang="ru-RU" b="1" dirty="0" smtClean="0">
                <a:solidFill>
                  <a:srgbClr val="002060"/>
                </a:solidFill>
              </a:rPr>
              <a:t>Р</a:t>
            </a:r>
            <a:r>
              <a:rPr lang="ru-RU" dirty="0" smtClean="0">
                <a:solidFill>
                  <a:srgbClr val="002060"/>
                </a:solidFill>
              </a:rPr>
              <a:t>:</a:t>
            </a:r>
            <a:endParaRPr lang="ru-RU" sz="1200" dirty="0">
              <a:solidFill>
                <a:srgbClr val="002060"/>
              </a:solidFill>
            </a:endParaRPr>
          </a:p>
          <a:p>
            <a:pPr marL="285750" indent="-171450">
              <a:buFont typeface="Arial" panose="020B0604020202020204" pitchFamily="34" charset="0"/>
              <a:buChar char="•"/>
            </a:pPr>
            <a:r>
              <a:rPr lang="ru-RU" sz="1200" b="1" i="1" dirty="0" smtClean="0">
                <a:solidFill>
                  <a:srgbClr val="002060"/>
                </a:solidFill>
              </a:rPr>
              <a:t>Монофазный </a:t>
            </a:r>
            <a:r>
              <a:rPr lang="ru-RU" sz="1200" b="1" i="1" dirty="0">
                <a:solidFill>
                  <a:srgbClr val="002060"/>
                </a:solidFill>
              </a:rPr>
              <a:t>в II</a:t>
            </a:r>
            <a:r>
              <a:rPr lang="ru-RU" sz="1200" dirty="0">
                <a:solidFill>
                  <a:srgbClr val="002060"/>
                </a:solidFill>
              </a:rPr>
              <a:t> </a:t>
            </a:r>
            <a:r>
              <a:rPr lang="ru-RU" sz="1200" dirty="0" smtClean="0">
                <a:solidFill>
                  <a:srgbClr val="002060"/>
                </a:solidFill>
              </a:rPr>
              <a:t>отведении</a:t>
            </a:r>
          </a:p>
          <a:p>
            <a:pPr marL="285750" indent="-171450">
              <a:buFont typeface="Arial" panose="020B0604020202020204" pitchFamily="34" charset="0"/>
              <a:buChar char="•"/>
            </a:pPr>
            <a:r>
              <a:rPr lang="ru-RU" sz="1200" b="1" i="1" dirty="0" smtClean="0">
                <a:solidFill>
                  <a:srgbClr val="002060"/>
                </a:solidFill>
              </a:rPr>
              <a:t>Положительный </a:t>
            </a:r>
            <a:r>
              <a:rPr lang="ru-RU" sz="1200" b="1" i="1" dirty="0">
                <a:solidFill>
                  <a:srgbClr val="002060"/>
                </a:solidFill>
              </a:rPr>
              <a:t>в I и II</a:t>
            </a:r>
            <a:r>
              <a:rPr lang="ru-RU" sz="1200" dirty="0">
                <a:solidFill>
                  <a:srgbClr val="002060"/>
                </a:solidFill>
              </a:rPr>
              <a:t>, инвертирован в </a:t>
            </a:r>
            <a:r>
              <a:rPr lang="ru-RU" sz="1200" dirty="0" err="1" smtClean="0">
                <a:solidFill>
                  <a:srgbClr val="002060"/>
                </a:solidFill>
              </a:rPr>
              <a:t>аVR</a:t>
            </a:r>
            <a:endParaRPr lang="ru-RU" sz="1200" dirty="0" smtClean="0">
              <a:solidFill>
                <a:srgbClr val="002060"/>
              </a:solidFill>
            </a:endParaRPr>
          </a:p>
          <a:p>
            <a:pPr marL="2857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</a:rPr>
              <a:t>&lt; </a:t>
            </a:r>
            <a:r>
              <a:rPr lang="ru-RU" sz="1200" dirty="0">
                <a:solidFill>
                  <a:srgbClr val="002060"/>
                </a:solidFill>
              </a:rPr>
              <a:t>0.12 с (&lt;120 </a:t>
            </a:r>
            <a:r>
              <a:rPr lang="ru-RU" sz="1200" dirty="0" err="1" smtClean="0">
                <a:solidFill>
                  <a:srgbClr val="002060"/>
                </a:solidFill>
              </a:rPr>
              <a:t>мс</a:t>
            </a:r>
            <a:r>
              <a:rPr lang="ru-RU" sz="1200" dirty="0" smtClean="0">
                <a:solidFill>
                  <a:srgbClr val="002060"/>
                </a:solidFill>
              </a:rPr>
              <a:t>)</a:t>
            </a:r>
          </a:p>
          <a:p>
            <a:pPr marL="285750" indent="-171450">
              <a:buFont typeface="Arial" panose="020B0604020202020204" pitchFamily="34" charset="0"/>
              <a:buChar char="•"/>
            </a:pPr>
            <a:r>
              <a:rPr lang="ru-RU" sz="1200" b="1" i="1" dirty="0" smtClean="0">
                <a:solidFill>
                  <a:srgbClr val="002060"/>
                </a:solidFill>
              </a:rPr>
              <a:t>Перед </a:t>
            </a:r>
            <a:r>
              <a:rPr lang="ru-RU" sz="1200" b="1" i="1" dirty="0">
                <a:solidFill>
                  <a:srgbClr val="002060"/>
                </a:solidFill>
              </a:rPr>
              <a:t>каждым комплексом </a:t>
            </a:r>
            <a:r>
              <a:rPr lang="en-US" sz="1200" b="1" i="1" dirty="0">
                <a:solidFill>
                  <a:srgbClr val="002060"/>
                </a:solidFill>
              </a:rPr>
              <a:t>QRS</a:t>
            </a:r>
            <a:endParaRPr lang="ru-RU" sz="12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35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Нормы у детей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989834" y="1438382"/>
            <a:ext cx="2928135" cy="16233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b="1" dirty="0" smtClean="0">
                <a:solidFill>
                  <a:srgbClr val="0066CC"/>
                </a:solidFill>
              </a:rPr>
              <a:t>Гипотензия</a:t>
            </a:r>
            <a:r>
              <a:rPr lang="ru-RU" sz="1800" dirty="0" smtClean="0">
                <a:solidFill>
                  <a:srgbClr val="0066CC"/>
                </a:solidFill>
              </a:rPr>
              <a:t>, </a:t>
            </a:r>
            <a:r>
              <a:rPr lang="ru-RU" sz="1800" dirty="0" err="1" smtClean="0">
                <a:solidFill>
                  <a:srgbClr val="0066CC"/>
                </a:solidFill>
              </a:rPr>
              <a:t>сист.АД</a:t>
            </a:r>
            <a:r>
              <a:rPr lang="ru-RU" sz="1800" b="1" dirty="0" smtClean="0">
                <a:solidFill>
                  <a:srgbClr val="0066CC"/>
                </a:solidFill>
              </a:rPr>
              <a:t>:</a:t>
            </a:r>
            <a:endParaRPr lang="ru-RU" sz="1800" dirty="0">
              <a:solidFill>
                <a:srgbClr val="0066CC"/>
              </a:solidFill>
            </a:endParaRPr>
          </a:p>
          <a:p>
            <a:pPr lvl="0"/>
            <a:r>
              <a:rPr lang="ru-RU" b="1" i="1" dirty="0" err="1" smtClean="0">
                <a:solidFill>
                  <a:srgbClr val="0066CC"/>
                </a:solidFill>
              </a:rPr>
              <a:t>Донош</a:t>
            </a:r>
            <a:r>
              <a:rPr lang="ru-RU" b="1" i="1" dirty="0" smtClean="0">
                <a:solidFill>
                  <a:srgbClr val="0066CC"/>
                </a:solidFill>
              </a:rPr>
              <a:t>. н/р </a:t>
            </a:r>
            <a:r>
              <a:rPr lang="en-US" b="1" dirty="0"/>
              <a:t>&lt; 60 mmHg</a:t>
            </a:r>
            <a:endParaRPr lang="ru-RU" b="1" dirty="0"/>
          </a:p>
          <a:p>
            <a:pPr lvl="0"/>
            <a:r>
              <a:rPr lang="en-US" b="1" i="1" dirty="0" smtClean="0">
                <a:solidFill>
                  <a:srgbClr val="0066CC"/>
                </a:solidFill>
              </a:rPr>
              <a:t>&lt;1</a:t>
            </a:r>
            <a:r>
              <a:rPr lang="ru-RU" b="1" i="1" dirty="0" smtClean="0">
                <a:solidFill>
                  <a:srgbClr val="0066CC"/>
                </a:solidFill>
              </a:rPr>
              <a:t> года </a:t>
            </a:r>
            <a:r>
              <a:rPr lang="en-US" b="1" dirty="0" smtClean="0"/>
              <a:t>&lt; </a:t>
            </a:r>
            <a:r>
              <a:rPr lang="en-US" b="1" dirty="0"/>
              <a:t>70 mmHg</a:t>
            </a:r>
            <a:endParaRPr lang="ru-RU" b="1" dirty="0"/>
          </a:p>
          <a:p>
            <a:pPr lvl="0"/>
            <a:r>
              <a:rPr lang="en-US" b="1" i="1" dirty="0">
                <a:solidFill>
                  <a:srgbClr val="0066CC"/>
                </a:solidFill>
              </a:rPr>
              <a:t>1-10 </a:t>
            </a:r>
            <a:r>
              <a:rPr lang="ru-RU" b="1" i="1" dirty="0" smtClean="0">
                <a:solidFill>
                  <a:srgbClr val="0066CC"/>
                </a:solidFill>
              </a:rPr>
              <a:t>л</a:t>
            </a:r>
            <a:r>
              <a:rPr lang="en-US" b="1" dirty="0" smtClean="0"/>
              <a:t>: </a:t>
            </a:r>
            <a:r>
              <a:rPr lang="en-US" b="1" dirty="0"/>
              <a:t>&lt; 70 + (2n)</a:t>
            </a:r>
            <a:endParaRPr lang="ru-RU" b="1" dirty="0"/>
          </a:p>
          <a:p>
            <a:pPr lvl="0"/>
            <a:r>
              <a:rPr lang="en-US" b="1" i="1" dirty="0">
                <a:solidFill>
                  <a:srgbClr val="0066CC"/>
                </a:solidFill>
              </a:rPr>
              <a:t>&gt;</a:t>
            </a:r>
            <a:r>
              <a:rPr lang="en-US" b="1" i="1" dirty="0" smtClean="0">
                <a:solidFill>
                  <a:srgbClr val="0066CC"/>
                </a:solidFill>
              </a:rPr>
              <a:t>10</a:t>
            </a:r>
            <a:r>
              <a:rPr lang="ru-RU" b="1" i="1" dirty="0" smtClean="0">
                <a:solidFill>
                  <a:srgbClr val="0066CC"/>
                </a:solidFill>
              </a:rPr>
              <a:t>л</a:t>
            </a:r>
            <a:r>
              <a:rPr lang="en-US" b="1" dirty="0" smtClean="0"/>
              <a:t>: </a:t>
            </a:r>
            <a:r>
              <a:rPr lang="en-US" b="1" dirty="0"/>
              <a:t>&lt;90 mmHg</a:t>
            </a:r>
            <a:endParaRPr lang="ru-RU" b="1" dirty="0"/>
          </a:p>
          <a:p>
            <a:r>
              <a:rPr lang="ru-RU" b="1" dirty="0">
                <a:solidFill>
                  <a:srgbClr val="0066CC"/>
                </a:solidFill>
              </a:rPr>
              <a:t>Ср. АД н/р </a:t>
            </a:r>
            <a:r>
              <a:rPr lang="ru-RU" b="1" dirty="0"/>
              <a:t>= гест. (недель) + </a:t>
            </a:r>
            <a:r>
              <a:rPr lang="ru-RU" b="1" dirty="0" smtClean="0"/>
              <a:t>10.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7962718"/>
              </p:ext>
            </p:extLst>
          </p:nvPr>
        </p:nvGraphicFramePr>
        <p:xfrm>
          <a:off x="434939" y="1423328"/>
          <a:ext cx="527749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9164"/>
                <a:gridCol w="1759164"/>
                <a:gridCol w="175916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Возраст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ЧСС</a:t>
                      </a:r>
                      <a:r>
                        <a:rPr lang="ru-RU" baseline="0" dirty="0" smtClean="0"/>
                        <a:t>, бодрствует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ЧСС, во</a:t>
                      </a:r>
                      <a:r>
                        <a:rPr lang="ru-RU" baseline="0" dirty="0" smtClean="0"/>
                        <a:t> сне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Новорожденный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100-205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90-160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До</a:t>
                      </a:r>
                      <a:r>
                        <a:rPr lang="ru-RU" baseline="0" dirty="0" smtClean="0"/>
                        <a:t> года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100-180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90-160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1-3 года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98-140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80-120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Дошкольник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80-120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65-100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Школьник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75-118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58-90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Подросток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60-100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50-90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6252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Классификация нарушений ритма сердца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95900" y="1268859"/>
            <a:ext cx="3472666" cy="565078"/>
          </a:xfrm>
          <a:prstGeom prst="roundRect">
            <a:avLst/>
          </a:prstGeom>
          <a:ln w="28575">
            <a:solidFill>
              <a:schemeClr val="accent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Брадиаритмии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50094" y="1268859"/>
            <a:ext cx="3452117" cy="565078"/>
          </a:xfrm>
          <a:prstGeom prst="roundRect">
            <a:avLst/>
          </a:prstGeom>
          <a:ln w="28575">
            <a:solidFill>
              <a:schemeClr val="accent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Тахиаритмии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95900" y="2085071"/>
            <a:ext cx="3472666" cy="2538300"/>
          </a:xfrm>
          <a:prstGeom prst="roundRect">
            <a:avLst/>
          </a:prstGeom>
          <a:ln w="28575">
            <a:solidFill>
              <a:schemeClr val="accent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ru-RU" b="1" dirty="0"/>
              <a:t>Синусовая</a:t>
            </a:r>
            <a:r>
              <a:rPr lang="ru-RU" dirty="0"/>
              <a:t> брадикардия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ru-RU" dirty="0"/>
              <a:t>Синдром слабости синусового узла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ru-RU" b="1" dirty="0"/>
              <a:t>Узловой</a:t>
            </a:r>
            <a:r>
              <a:rPr lang="ru-RU" dirty="0"/>
              <a:t> ритм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ru-RU" b="1" dirty="0"/>
              <a:t>Идиовентрикулярный</a:t>
            </a:r>
            <a:r>
              <a:rPr lang="ru-RU" dirty="0"/>
              <a:t> ритм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ru-RU" b="1" dirty="0"/>
              <a:t>Блокады</a:t>
            </a:r>
          </a:p>
          <a:p>
            <a:pPr marL="285750" lvl="2" indent="-285750">
              <a:buFont typeface="Courier New" panose="02070309020205020404" pitchFamily="49" charset="0"/>
              <a:buChar char="o"/>
            </a:pPr>
            <a:r>
              <a:rPr lang="ru-RU" sz="1200" i="1" dirty="0" err="1"/>
              <a:t>Синоатриальные</a:t>
            </a:r>
            <a:endParaRPr lang="ru-RU" sz="1200" i="1" dirty="0"/>
          </a:p>
          <a:p>
            <a:pPr marL="285750" lvl="2" indent="-285750">
              <a:buFont typeface="Courier New" panose="02070309020205020404" pitchFamily="49" charset="0"/>
              <a:buChar char="o"/>
            </a:pPr>
            <a:r>
              <a:rPr lang="ru-RU" sz="1200" i="1" dirty="0"/>
              <a:t>Атриовентрикулярные</a:t>
            </a:r>
          </a:p>
          <a:p>
            <a:pPr lvl="3"/>
            <a:r>
              <a:rPr lang="en-US" sz="1200" i="1" dirty="0"/>
              <a:t>I, II (</a:t>
            </a:r>
            <a:r>
              <a:rPr lang="ru-RU" sz="1200" i="1" dirty="0" err="1"/>
              <a:t>Мобитц</a:t>
            </a:r>
            <a:r>
              <a:rPr lang="ru-RU" sz="1200" i="1" dirty="0"/>
              <a:t> 1 и </a:t>
            </a:r>
            <a:r>
              <a:rPr lang="ru-RU" sz="1200" i="1" dirty="0" err="1"/>
              <a:t>Мобитц</a:t>
            </a:r>
            <a:r>
              <a:rPr lang="ru-RU" sz="1200" i="1" dirty="0"/>
              <a:t> 2)</a:t>
            </a:r>
            <a:r>
              <a:rPr lang="en-US" sz="1200" i="1" dirty="0"/>
              <a:t>, III</a:t>
            </a:r>
            <a:endParaRPr lang="ru-RU" sz="1200" i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50094" y="2085071"/>
            <a:ext cx="3452117" cy="2538300"/>
          </a:xfrm>
          <a:prstGeom prst="roundRect">
            <a:avLst/>
          </a:prstGeom>
          <a:ln w="28575">
            <a:solidFill>
              <a:schemeClr val="accent5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ru-RU" b="1" dirty="0"/>
              <a:t>Синусовая</a:t>
            </a:r>
            <a:r>
              <a:rPr lang="ru-RU" dirty="0"/>
              <a:t> тахикардия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ru-RU" b="1" dirty="0" err="1"/>
              <a:t>Суправентрикулярная</a:t>
            </a:r>
            <a:r>
              <a:rPr lang="ru-RU" b="1" dirty="0"/>
              <a:t> тахикардия</a:t>
            </a:r>
          </a:p>
          <a:p>
            <a:pPr marL="285750" lvl="4" indent="-285750">
              <a:buFont typeface="Courier New" panose="02070309020205020404" pitchFamily="49" charset="0"/>
              <a:buChar char="o"/>
            </a:pPr>
            <a:r>
              <a:rPr lang="ru-RU" sz="1200" i="1" dirty="0"/>
              <a:t>Предсердная </a:t>
            </a:r>
          </a:p>
          <a:p>
            <a:pPr marL="285750" lvl="2" indent="-285750">
              <a:buFont typeface="Courier New" panose="02070309020205020404" pitchFamily="49" charset="0"/>
              <a:buChar char="o"/>
            </a:pPr>
            <a:r>
              <a:rPr lang="ru-RU" sz="1200" i="1" dirty="0"/>
              <a:t>Трепетание предсердий</a:t>
            </a:r>
          </a:p>
          <a:p>
            <a:pPr marL="285750" lvl="2" indent="-285750">
              <a:buFont typeface="Courier New" panose="02070309020205020404" pitchFamily="49" charset="0"/>
              <a:buChar char="o"/>
            </a:pPr>
            <a:r>
              <a:rPr lang="ru-RU" sz="1200" i="1" dirty="0"/>
              <a:t>Фибрилляция предсердий</a:t>
            </a:r>
          </a:p>
          <a:p>
            <a:pPr marL="285750" lvl="2" indent="-285750">
              <a:buFont typeface="Courier New" panose="02070309020205020404" pitchFamily="49" charset="0"/>
              <a:buChar char="o"/>
            </a:pPr>
            <a:r>
              <a:rPr lang="ru-RU" sz="1200" i="1" dirty="0"/>
              <a:t>Узловая тахикардия</a:t>
            </a:r>
          </a:p>
          <a:p>
            <a:pPr marL="285750" lvl="2" indent="-285750">
              <a:buFont typeface="Courier New" panose="02070309020205020404" pitchFamily="49" charset="0"/>
              <a:buChar char="o"/>
            </a:pPr>
            <a:r>
              <a:rPr lang="ru-RU" sz="1200" i="1" dirty="0"/>
              <a:t>АВ-узловая </a:t>
            </a:r>
            <a:r>
              <a:rPr lang="en-US" sz="1200" i="1" dirty="0"/>
              <a:t>re-entry </a:t>
            </a:r>
            <a:r>
              <a:rPr lang="ru-RU" sz="1200" i="1" dirty="0"/>
              <a:t>тахикардия</a:t>
            </a:r>
          </a:p>
          <a:p>
            <a:pPr marL="285750" lvl="2" indent="-285750">
              <a:buFont typeface="Courier New" panose="02070309020205020404" pitchFamily="49" charset="0"/>
              <a:buChar char="o"/>
            </a:pPr>
            <a:r>
              <a:rPr lang="ru-RU" sz="1200" i="1" dirty="0"/>
              <a:t>АВ </a:t>
            </a:r>
            <a:r>
              <a:rPr lang="en-US" sz="1200" i="1" dirty="0"/>
              <a:t>re-entry </a:t>
            </a:r>
            <a:r>
              <a:rPr lang="ru-RU" sz="1200" i="1" dirty="0"/>
              <a:t>тахикардия</a:t>
            </a:r>
          </a:p>
          <a:p>
            <a:pPr marL="285750" lvl="2" indent="-285750">
              <a:buFont typeface="Courier New" panose="02070309020205020404" pitchFamily="49" charset="0"/>
              <a:buChar char="o"/>
            </a:pPr>
            <a:r>
              <a:rPr lang="en-US" sz="1200" i="1" dirty="0"/>
              <a:t>WPW </a:t>
            </a:r>
            <a:r>
              <a:rPr lang="ru-RU" sz="1200" i="1" dirty="0"/>
              <a:t>синдром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ru-RU" b="1" dirty="0" smtClean="0"/>
              <a:t>Желудочковая</a:t>
            </a:r>
          </a:p>
          <a:p>
            <a:pPr marL="285750" lvl="1" indent="-285750">
              <a:buFont typeface="Wingdings" panose="05000000000000000000" pitchFamily="2" charset="2"/>
              <a:buChar char="§"/>
            </a:pPr>
            <a:r>
              <a:rPr lang="ru-RU" sz="1200" i="1" dirty="0" smtClean="0"/>
              <a:t>Мономорфная</a:t>
            </a:r>
          </a:p>
          <a:p>
            <a:pPr marL="285750" lvl="1" indent="-285750">
              <a:buFont typeface="Wingdings" panose="05000000000000000000" pitchFamily="2" charset="2"/>
              <a:buChar char="§"/>
            </a:pPr>
            <a:r>
              <a:rPr lang="ru-RU" sz="1200" i="1" dirty="0" smtClean="0"/>
              <a:t>Полиморфная</a:t>
            </a:r>
            <a:r>
              <a:rPr lang="en-US" sz="1200" i="1" dirty="0" smtClean="0"/>
              <a:t>, </a:t>
            </a:r>
            <a:r>
              <a:rPr lang="ru-RU" sz="1200" i="1" dirty="0" smtClean="0"/>
              <a:t>в </a:t>
            </a:r>
            <a:r>
              <a:rPr lang="ru-RU" sz="1200" i="1" dirty="0" err="1" smtClean="0"/>
              <a:t>т.ч</a:t>
            </a:r>
            <a:r>
              <a:rPr lang="ru-RU" sz="1200" i="1" dirty="0" smtClean="0"/>
              <a:t>.</a:t>
            </a:r>
            <a:r>
              <a:rPr lang="en-US" sz="1200" i="1" dirty="0" smtClean="0"/>
              <a:t>Torsade de pointes</a:t>
            </a:r>
            <a:endParaRPr lang="ru-RU" sz="1200" i="1" dirty="0" smtClean="0"/>
          </a:p>
          <a:p>
            <a:pPr marL="285750" lvl="1" indent="-285750">
              <a:buFont typeface="Wingdings" panose="05000000000000000000" pitchFamily="2" charset="2"/>
              <a:buChar char="§"/>
            </a:pPr>
            <a:r>
              <a:rPr lang="ru-RU" sz="1200" i="1" dirty="0" smtClean="0"/>
              <a:t>Фибрилляция желудочков</a:t>
            </a:r>
            <a:endParaRPr lang="ru-RU" sz="1200" i="1" dirty="0"/>
          </a:p>
        </p:txBody>
      </p:sp>
    </p:spTree>
    <p:extLst>
      <p:ext uri="{BB962C8B-B14F-4D97-AF65-F5344CB8AC3E}">
        <p14:creationId xmlns:p14="http://schemas.microsoft.com/office/powerpoint/2010/main" val="394951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11658" y="569214"/>
            <a:ext cx="4962418" cy="26671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Главный вопрос:</a:t>
            </a:r>
            <a:br>
              <a:rPr lang="ru-RU" dirty="0" smtClean="0"/>
            </a:br>
            <a:r>
              <a:rPr lang="ru-RU" dirty="0" smtClean="0"/>
              <a:t>сердечный выброс достаточен?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24063" y="1489753"/>
            <a:ext cx="4048018" cy="3041150"/>
          </a:xfrm>
          <a:prstGeom prst="roundRect">
            <a:avLst/>
          </a:prstGeom>
          <a:solidFill>
            <a:srgbClr val="93C47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/>
              <a:t>Сознание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/>
              <a:t>Дыхание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/>
              <a:t>Кожные покровы: </a:t>
            </a:r>
            <a:r>
              <a:rPr lang="ru-RU" sz="2000" dirty="0" smtClean="0"/>
              <a:t>цвет, температура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/>
              <a:t>Пульсация </a:t>
            </a:r>
            <a:r>
              <a:rPr lang="ru-RU" sz="2000" dirty="0" smtClean="0"/>
              <a:t>(центральная / периферическая)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/>
              <a:t>АД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/>
              <a:t>Диурез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/>
              <a:t>КОС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11658" y="3406578"/>
            <a:ext cx="35959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А) отсутствует: начинаем </a:t>
            </a:r>
            <a:r>
              <a:rPr lang="ru-RU" b="1" dirty="0" smtClean="0"/>
              <a:t>СЛР</a:t>
            </a:r>
            <a:endParaRPr lang="ru-RU" dirty="0" smtClean="0"/>
          </a:p>
          <a:p>
            <a:r>
              <a:rPr lang="ru-RU" dirty="0" smtClean="0"/>
              <a:t>Б) резко снижен</a:t>
            </a:r>
          </a:p>
          <a:p>
            <a:r>
              <a:rPr lang="ru-RU" dirty="0" smtClean="0"/>
              <a:t>В) сохранен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063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400" b="1" dirty="0"/>
              <a:t>Брадиаритмии</a:t>
            </a:r>
            <a:endParaRPr b="1" dirty="0"/>
          </a:p>
        </p:txBody>
      </p:sp>
      <p:sp>
        <p:nvSpPr>
          <p:cNvPr id="189" name="Google Shape;189;p34"/>
          <p:cNvSpPr txBox="1"/>
          <p:nvPr/>
        </p:nvSpPr>
        <p:spPr>
          <a:xfrm>
            <a:off x="863029" y="3537615"/>
            <a:ext cx="7561780" cy="839177"/>
          </a:xfrm>
          <a:prstGeom prst="rect">
            <a:avLst/>
          </a:prstGeom>
          <a:solidFill>
            <a:srgbClr val="D9EAD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 smtClean="0">
                <a:solidFill>
                  <a:srgbClr val="002060"/>
                </a:solidFill>
                <a:latin typeface="+mn-lt"/>
              </a:rPr>
              <a:t>Сердечный выброс = Ударный Объем х ЧСС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" sz="1600" dirty="0" smtClean="0">
              <a:solidFill>
                <a:srgbClr val="002060"/>
              </a:solidFill>
              <a:latin typeface="+mn-l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 dirty="0" smtClean="0">
                <a:solidFill>
                  <a:srgbClr val="002060"/>
                </a:solidFill>
                <a:latin typeface="+mn-lt"/>
              </a:rPr>
              <a:t>Ввиду низкого комплайенса миокарда дети крайне чувствительны к снижению ЧСС. </a:t>
            </a:r>
            <a:endParaRPr sz="16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5" name="Google Shape;149;p28"/>
          <p:cNvSpPr txBox="1"/>
          <p:nvPr/>
        </p:nvSpPr>
        <p:spPr>
          <a:xfrm>
            <a:off x="1017141" y="842481"/>
            <a:ext cx="7315200" cy="1078785"/>
          </a:xfrm>
          <a:prstGeom prst="rect">
            <a:avLst/>
          </a:prstGeom>
          <a:solidFill>
            <a:srgbClr val="93C47D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74650" lvl="0" indent="-285750" algn="l" rtl="0">
              <a:spcBef>
                <a:spcPts val="0"/>
              </a:spcBef>
              <a:spcAft>
                <a:spcPts val="0"/>
              </a:spcAft>
              <a:buSzPts val="2200"/>
              <a:buFont typeface="Arial" panose="020B0604020202020204" pitchFamily="34" charset="0"/>
              <a:buChar char="•"/>
            </a:pPr>
            <a:r>
              <a:rPr lang="ru" sz="1600" dirty="0">
                <a:latin typeface="+mn-lt"/>
              </a:rPr>
              <a:t>&lt;100 </a:t>
            </a:r>
            <a:r>
              <a:rPr lang="ru" sz="1600" dirty="0" smtClean="0">
                <a:latin typeface="+mn-lt"/>
              </a:rPr>
              <a:t>в мин. для ребенка до года, </a:t>
            </a:r>
            <a:endParaRPr sz="1600" dirty="0">
              <a:latin typeface="+mn-lt"/>
            </a:endParaRPr>
          </a:p>
          <a:p>
            <a:pPr marL="374650" lvl="0" indent="-285750" algn="l" rtl="0">
              <a:spcBef>
                <a:spcPts val="0"/>
              </a:spcBef>
              <a:spcAft>
                <a:spcPts val="0"/>
              </a:spcAft>
              <a:buSzPts val="2200"/>
              <a:buFont typeface="Arial" panose="020B0604020202020204" pitchFamily="34" charset="0"/>
              <a:buChar char="•"/>
            </a:pPr>
            <a:r>
              <a:rPr lang="ru" sz="1600" dirty="0">
                <a:latin typeface="+mn-lt"/>
              </a:rPr>
              <a:t>&lt;80 </a:t>
            </a:r>
            <a:r>
              <a:rPr lang="ru" sz="1600" dirty="0" smtClean="0">
                <a:latin typeface="+mn-lt"/>
              </a:rPr>
              <a:t>в мин. для ребенка 3-5 лет,</a:t>
            </a:r>
            <a:endParaRPr sz="1600" dirty="0">
              <a:latin typeface="+mn-lt"/>
            </a:endParaRPr>
          </a:p>
          <a:p>
            <a:pPr marL="374650" lvl="0" indent="-285750" algn="l" rtl="0">
              <a:spcBef>
                <a:spcPts val="0"/>
              </a:spcBef>
              <a:spcAft>
                <a:spcPts val="0"/>
              </a:spcAft>
              <a:buSzPts val="2200"/>
              <a:buFont typeface="Arial" panose="020B0604020202020204" pitchFamily="34" charset="0"/>
              <a:buChar char="•"/>
            </a:pPr>
            <a:r>
              <a:rPr lang="ru" sz="1600" dirty="0">
                <a:latin typeface="+mn-lt"/>
              </a:rPr>
              <a:t>&lt;70 </a:t>
            </a:r>
            <a:r>
              <a:rPr lang="ru" sz="1600" dirty="0" smtClean="0">
                <a:latin typeface="+mn-lt"/>
              </a:rPr>
              <a:t>в мин. для младшего школьника, </a:t>
            </a:r>
            <a:endParaRPr sz="1600" dirty="0">
              <a:latin typeface="+mn-lt"/>
            </a:endParaRPr>
          </a:p>
          <a:p>
            <a:pPr marL="374650" lvl="0" indent="-285750" algn="l" rtl="0">
              <a:spcBef>
                <a:spcPts val="0"/>
              </a:spcBef>
              <a:spcAft>
                <a:spcPts val="0"/>
              </a:spcAft>
              <a:buSzPts val="2200"/>
              <a:buFont typeface="Arial" panose="020B0604020202020204" pitchFamily="34" charset="0"/>
              <a:buChar char="•"/>
            </a:pPr>
            <a:r>
              <a:rPr lang="ru" sz="1600" dirty="0">
                <a:latin typeface="+mn-lt"/>
              </a:rPr>
              <a:t>&lt;60 </a:t>
            </a:r>
            <a:r>
              <a:rPr lang="ru" sz="1600" dirty="0" smtClean="0">
                <a:latin typeface="+mn-lt"/>
              </a:rPr>
              <a:t>в мин. для подростка.</a:t>
            </a:r>
            <a:endParaRPr sz="1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9042" t="14863" r="19544" b="60296"/>
          <a:stretch/>
        </p:blipFill>
        <p:spPr>
          <a:xfrm>
            <a:off x="780477" y="2775456"/>
            <a:ext cx="7539081" cy="19347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3929" t="15280" r="37078" b="53761"/>
          <a:stretch/>
        </p:blipFill>
        <p:spPr>
          <a:xfrm>
            <a:off x="780477" y="0"/>
            <a:ext cx="7539081" cy="265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76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Брадикардия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2960" y="1487958"/>
            <a:ext cx="7600136" cy="8340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 smtClean="0"/>
              <a:t>- это </a:t>
            </a:r>
            <a:r>
              <a:rPr lang="ru-RU" sz="1800" dirty="0"/>
              <a:t>ЧСС меньше нормальной для </a:t>
            </a:r>
            <a:r>
              <a:rPr lang="ru-RU" sz="1800" b="1" dirty="0"/>
              <a:t>возраста, уровня активности и клинического состояния</a:t>
            </a:r>
            <a:r>
              <a:rPr lang="ru-RU" sz="1800" b="1" dirty="0" smtClean="0"/>
              <a:t>.</a:t>
            </a:r>
            <a:endParaRPr lang="ru-RU" sz="18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22960" y="2515414"/>
            <a:ext cx="7600136" cy="6815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/>
              <a:t>Симптоматическая </a:t>
            </a:r>
            <a:r>
              <a:rPr lang="ru-RU" sz="1600" b="1" dirty="0"/>
              <a:t>брадикардия </a:t>
            </a:r>
            <a:r>
              <a:rPr lang="ru-RU" sz="1600" dirty="0"/>
              <a:t>– сопровождается нестабильностью гемодинамики (гипотензия, острое нарушение сознания, признаки шока</a:t>
            </a:r>
            <a:r>
              <a:rPr lang="ru-RU" sz="1600" dirty="0" smtClean="0"/>
              <a:t>).</a:t>
            </a:r>
            <a:endParaRPr lang="ru-RU" sz="16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22960" y="3359432"/>
            <a:ext cx="7600136" cy="6268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/>
              <a:t>В </a:t>
            </a:r>
            <a:r>
              <a:rPr lang="ru-RU" sz="1600" dirty="0"/>
              <a:t>случае, если, </a:t>
            </a:r>
            <a:r>
              <a:rPr lang="ru-RU" sz="1600" u="sng" dirty="0"/>
              <a:t>несмотря на адекватную </a:t>
            </a:r>
            <a:r>
              <a:rPr lang="ru-RU" sz="1600" u="sng" dirty="0" err="1"/>
              <a:t>оксигенацию</a:t>
            </a:r>
            <a:r>
              <a:rPr lang="ru-RU" sz="1600" u="sng" dirty="0"/>
              <a:t> и вентиляцию</a:t>
            </a:r>
            <a:r>
              <a:rPr lang="ru-RU" sz="1600" dirty="0"/>
              <a:t>,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ЧСС </a:t>
            </a:r>
            <a:r>
              <a:rPr lang="ru-RU" sz="1600" dirty="0"/>
              <a:t>&lt;60</a:t>
            </a:r>
            <a:r>
              <a:rPr lang="be-BY" sz="1600" dirty="0"/>
              <a:t> с пр</a:t>
            </a:r>
            <a:r>
              <a:rPr lang="ru-RU" sz="1600" dirty="0" err="1"/>
              <a:t>изнаками</a:t>
            </a:r>
            <a:r>
              <a:rPr lang="ru-RU" sz="1600" dirty="0"/>
              <a:t> нестабильной </a:t>
            </a:r>
            <a:r>
              <a:rPr lang="ru-RU" sz="1600" dirty="0" smtClean="0"/>
              <a:t>гемодинамики </a:t>
            </a:r>
            <a:r>
              <a:rPr lang="ru-RU" sz="1600" dirty="0"/>
              <a:t>– следует начать СЛР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22960" y="4194077"/>
            <a:ext cx="7600136" cy="3820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/>
              <a:t>Лидирующая причина у детей – </a:t>
            </a:r>
            <a:r>
              <a:rPr lang="ru-RU" sz="1600" b="1" dirty="0" smtClean="0"/>
              <a:t>гипоксия.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97111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Брадикардия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04126" y="1463169"/>
            <a:ext cx="2743200" cy="5445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Первичная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38108" y="1463169"/>
            <a:ext cx="2743200" cy="5445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Вторичная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83578" y="2095928"/>
            <a:ext cx="2763748" cy="25870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Врожденные или приобретенные состояния проводящей системы сердца: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Врожденная патология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Хирургическое повреждение проводящей системы сердца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Кардиомиопатии</a:t>
            </a:r>
            <a:endParaRPr lang="ru-RU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Миокардиты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17560" y="2095928"/>
            <a:ext cx="2763748" cy="25870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Некардиогенные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состояния: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Гипоксия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Ацидоз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Гипотензия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Гипотермия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Медикаменты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e-BY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Рефлекс Ку</a:t>
            </a:r>
            <a:r>
              <a:rPr lang="ru-RU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шинга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Гипотиреоидизм</a:t>
            </a:r>
            <a:endParaRPr lang="ru-RU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Электролитные нарушения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Повышение тонуса </a:t>
            </a:r>
            <a:r>
              <a:rPr lang="en-US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n.vagus</a:t>
            </a:r>
            <a:endParaRPr lang="ru-RU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59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1"/>
          <p:cNvSpPr txBox="1">
            <a:spLocks noGrp="1"/>
          </p:cNvSpPr>
          <p:nvPr>
            <p:ph type="title"/>
          </p:nvPr>
        </p:nvSpPr>
        <p:spPr>
          <a:xfrm>
            <a:off x="472610" y="445025"/>
            <a:ext cx="835969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 smtClean="0"/>
              <a:t>Стимуляция </a:t>
            </a:r>
            <a:r>
              <a:rPr lang="en-US" dirty="0" smtClean="0"/>
              <a:t>n.</a:t>
            </a:r>
            <a:r>
              <a:rPr lang="ru-RU" dirty="0" smtClean="0"/>
              <a:t> </a:t>
            </a:r>
            <a:r>
              <a:rPr lang="en-US" dirty="0" err="1" smtClean="0"/>
              <a:t>vagus</a:t>
            </a:r>
            <a:endParaRPr dirty="0"/>
          </a:p>
        </p:txBody>
      </p:sp>
      <p:sp>
        <p:nvSpPr>
          <p:cNvPr id="171" name="Google Shape;171;p31"/>
          <p:cNvSpPr txBox="1">
            <a:spLocks noGrp="1"/>
          </p:cNvSpPr>
          <p:nvPr>
            <p:ph type="body" idx="1"/>
          </p:nvPr>
        </p:nvSpPr>
        <p:spPr>
          <a:xfrm>
            <a:off x="472610" y="1152475"/>
            <a:ext cx="8359689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endParaRPr lang="ru" dirty="0" smtClean="0"/>
          </a:p>
          <a:p>
            <a:pPr marL="285750" indent="-285750">
              <a:spcBef>
                <a:spcPts val="1600"/>
              </a:spcBef>
            </a:pPr>
            <a:r>
              <a:rPr lang="ru" sz="1800" dirty="0" smtClean="0"/>
              <a:t>Назофарингеальная или эзофагеальная стимуляция (постановка зондов, интубация, санация и т.д.)</a:t>
            </a:r>
          </a:p>
          <a:p>
            <a:pPr marL="285750" indent="-285750">
              <a:spcBef>
                <a:spcPts val="1600"/>
              </a:spcBef>
            </a:pPr>
            <a:r>
              <a:rPr lang="ru" sz="1800" dirty="0" smtClean="0"/>
              <a:t>Гастроэзофагеальный рефлюкс и рвота</a:t>
            </a:r>
          </a:p>
          <a:p>
            <a:pPr marL="285750" indent="-285750">
              <a:spcBef>
                <a:spcPts val="1600"/>
              </a:spcBef>
            </a:pPr>
            <a:r>
              <a:rPr lang="ru" sz="1800" dirty="0" smtClean="0"/>
              <a:t>Кашель</a:t>
            </a:r>
          </a:p>
          <a:p>
            <a:pPr marL="285750" indent="-285750">
              <a:spcBef>
                <a:spcPts val="1600"/>
              </a:spcBef>
            </a:pPr>
            <a:r>
              <a:rPr lang="ru" sz="1800" dirty="0" smtClean="0"/>
              <a:t>Задержка дыхания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1"/>
          <p:cNvSpPr txBox="1">
            <a:spLocks noGrp="1"/>
          </p:cNvSpPr>
          <p:nvPr>
            <p:ph type="title"/>
          </p:nvPr>
        </p:nvSpPr>
        <p:spPr>
          <a:xfrm>
            <a:off x="472610" y="445025"/>
            <a:ext cx="835969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ЭКГ характеристики</a:t>
            </a:r>
            <a:endParaRPr dirty="0"/>
          </a:p>
        </p:txBody>
      </p:sp>
      <p:sp>
        <p:nvSpPr>
          <p:cNvPr id="171" name="Google Shape;171;p31"/>
          <p:cNvSpPr txBox="1">
            <a:spLocks noGrp="1"/>
          </p:cNvSpPr>
          <p:nvPr>
            <p:ph type="body" idx="1"/>
          </p:nvPr>
        </p:nvSpPr>
        <p:spPr>
          <a:xfrm>
            <a:off x="472610" y="1152475"/>
            <a:ext cx="8359689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endParaRPr lang="ru" dirty="0" smtClean="0"/>
          </a:p>
          <a:p>
            <a:pPr marL="285750" indent="-285750">
              <a:spcBef>
                <a:spcPts val="1600"/>
              </a:spcBef>
            </a:pPr>
            <a:r>
              <a:rPr lang="ru" sz="1800" dirty="0" smtClean="0"/>
              <a:t>ЧСС ниже нормы</a:t>
            </a:r>
          </a:p>
          <a:p>
            <a:pPr marL="285750" indent="-285750">
              <a:spcBef>
                <a:spcPts val="1600"/>
              </a:spcBef>
            </a:pPr>
            <a:r>
              <a:rPr lang="ru" sz="1800" dirty="0" smtClean="0"/>
              <a:t>Р зубцы: могут отсутствовать</a:t>
            </a:r>
          </a:p>
          <a:p>
            <a:pPr marL="285750" indent="-285750">
              <a:spcBef>
                <a:spcPts val="1600"/>
              </a:spcBef>
            </a:pPr>
            <a:r>
              <a:rPr lang="en-US" sz="1800" dirty="0" smtClean="0"/>
              <a:t>QRS </a:t>
            </a:r>
            <a:r>
              <a:rPr lang="ru-RU" sz="1800" dirty="0" smtClean="0"/>
              <a:t>комплекс: узкий / широкий (в зависимости от источника ритма и/или места повреждения проводящей системы)</a:t>
            </a:r>
          </a:p>
          <a:p>
            <a:pPr marL="285750" indent="-285750">
              <a:spcBef>
                <a:spcPts val="1600"/>
              </a:spcBef>
            </a:pPr>
            <a:r>
              <a:rPr lang="ru-RU" sz="1800" dirty="0" smtClean="0"/>
              <a:t>Р зубец и </a:t>
            </a:r>
            <a:r>
              <a:rPr lang="en-US" sz="1800" dirty="0" smtClean="0"/>
              <a:t>QRS</a:t>
            </a:r>
            <a:r>
              <a:rPr lang="ru-RU" sz="1800" dirty="0" smtClean="0"/>
              <a:t> комплекс: могут быть не связаны (АВ-диссоциация)</a:t>
            </a:r>
            <a:endParaRPr lang="ru" sz="1800" dirty="0" smtClean="0"/>
          </a:p>
        </p:txBody>
      </p:sp>
    </p:spTree>
    <p:extLst>
      <p:ext uri="{BB962C8B-B14F-4D97-AF65-F5344CB8AC3E}">
        <p14:creationId xmlns:p14="http://schemas.microsoft.com/office/powerpoint/2010/main" val="52143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6"/>
          <p:cNvSpPr txBox="1">
            <a:spLocks noGrp="1"/>
          </p:cNvSpPr>
          <p:nvPr>
            <p:ph type="title"/>
          </p:nvPr>
        </p:nvSpPr>
        <p:spPr>
          <a:xfrm>
            <a:off x="740767" y="318498"/>
            <a:ext cx="7543800" cy="9434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 smtClean="0"/>
              <a:t>Типы брадикардии</a:t>
            </a:r>
            <a:endParaRPr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40767" y="1451969"/>
            <a:ext cx="5701130" cy="176715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1800" b="1" dirty="0"/>
              <a:t> Синусовая брадикардия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/>
              <a:t> Синусовая брадикардия с замещающим ритмом: </a:t>
            </a:r>
            <a:endParaRPr lang="ru-RU" sz="18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b="1" dirty="0" smtClean="0"/>
              <a:t>предсердным</a:t>
            </a:r>
            <a:r>
              <a:rPr lang="ru-RU" sz="1800" b="1" dirty="0"/>
              <a:t>, </a:t>
            </a:r>
            <a:endParaRPr lang="ru-RU" sz="18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b="1" dirty="0" smtClean="0"/>
              <a:t>узловым</a:t>
            </a:r>
            <a:r>
              <a:rPr lang="ru-RU" sz="1800" b="1" dirty="0"/>
              <a:t>, </a:t>
            </a:r>
            <a:endParaRPr lang="ru-RU" sz="18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b="1" dirty="0" smtClean="0"/>
              <a:t>желудочковым</a:t>
            </a:r>
            <a:endParaRPr lang="ru-RU" sz="1800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/>
              <a:t> АВ-блокада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Синусовая брадикардия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22958" y="1384300"/>
            <a:ext cx="7543801" cy="3156877"/>
          </a:xfrm>
        </p:spPr>
        <p:txBody>
          <a:bodyPr>
            <a:normAutofit/>
          </a:bodyPr>
          <a:lstStyle/>
          <a:p>
            <a:pPr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ru-RU" sz="1800" dirty="0" smtClean="0"/>
              <a:t> З</a:t>
            </a:r>
            <a:r>
              <a:rPr lang="ru" sz="1800" dirty="0" smtClean="0"/>
              <a:t>доровые дети в покое (снижены метаболические потребности)</a:t>
            </a:r>
          </a:p>
          <a:p>
            <a:pPr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ru" sz="1800" dirty="0"/>
              <a:t> </a:t>
            </a:r>
            <a:r>
              <a:rPr lang="ru" sz="1800" dirty="0" smtClean="0"/>
              <a:t>Атлеты (повышен тонус </a:t>
            </a:r>
            <a:r>
              <a:rPr lang="en-US" sz="1800" dirty="0" err="1" smtClean="0"/>
              <a:t>n.vagus</a:t>
            </a:r>
            <a:r>
              <a:rPr lang="ru-RU" sz="1800" dirty="0" smtClean="0"/>
              <a:t> и увеличен ударный объем)</a:t>
            </a:r>
          </a:p>
          <a:p>
            <a:pPr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 </a:t>
            </a:r>
            <a:r>
              <a:rPr lang="ru-RU" sz="1800" dirty="0" smtClean="0"/>
              <a:t>Патологическая: ответ на гипоксию, гипотензию, ацидоз и др. – предвестник остановки сердечной деятельности</a:t>
            </a:r>
            <a:endParaRPr lang="ru" sz="1800" dirty="0"/>
          </a:p>
        </p:txBody>
      </p:sp>
    </p:spTree>
    <p:extLst>
      <p:ext uri="{BB962C8B-B14F-4D97-AF65-F5344CB8AC3E}">
        <p14:creationId xmlns:p14="http://schemas.microsoft.com/office/powerpoint/2010/main" val="365368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6"/>
          <p:cNvSpPr txBox="1">
            <a:spLocks noGrp="1"/>
          </p:cNvSpPr>
          <p:nvPr>
            <p:ph type="title"/>
          </p:nvPr>
        </p:nvSpPr>
        <p:spPr>
          <a:xfrm>
            <a:off x="740767" y="561450"/>
            <a:ext cx="7543800" cy="7314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</a:pPr>
            <a:r>
              <a:rPr lang="ru" dirty="0" smtClean="0"/>
              <a:t>АВ-блокады</a:t>
            </a:r>
            <a:endParaRPr sz="2000" dirty="0">
              <a:latin typeface="+mn-lt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627322" y="1384301"/>
            <a:ext cx="8115986" cy="301752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</a:rPr>
              <a:t>АВ-блокада  </a:t>
            </a:r>
            <a:r>
              <a:rPr lang="en-US" sz="1800" b="1" dirty="0" smtClean="0">
                <a:solidFill>
                  <a:schemeClr val="bg2">
                    <a:lumMod val="25000"/>
                  </a:schemeClr>
                </a:solidFill>
              </a:rPr>
              <a:t>I 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</a:rPr>
              <a:t>ст.: 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</a:rPr>
              <a:t>удлинение интервала </a:t>
            </a:r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</a:rPr>
              <a:t>PR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</a:rPr>
              <a:t>, Р:</a:t>
            </a:r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</a:rPr>
              <a:t>QRS = 1:1</a:t>
            </a:r>
            <a:endParaRPr lang="ru-RU" sz="14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</a:rPr>
              <a:t>АВ-блокада </a:t>
            </a:r>
            <a:r>
              <a:rPr lang="en-US" sz="1800" b="1" dirty="0" smtClean="0">
                <a:solidFill>
                  <a:schemeClr val="bg2">
                    <a:lumMod val="25000"/>
                  </a:schemeClr>
                </a:solidFill>
              </a:rPr>
              <a:t>II 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</a:rPr>
              <a:t>ст.: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</a:rPr>
              <a:t>Мобитц-1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</a:rPr>
              <a:t>– прогрессивное увеличение интервала 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</a:rPr>
              <a:t>PR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</a:rPr>
              <a:t>с последующим «выпадением» комплекса 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</a:rPr>
              <a:t>QRS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</a:rPr>
              <a:t> – проблема на уровне АВ-узла;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chemeClr val="bg2">
                    <a:lumMod val="25000"/>
                  </a:schemeClr>
                </a:solidFill>
              </a:rPr>
              <a:t>Мобитц-2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</a:rPr>
              <a:t>– «выпадение» комплекса 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</a:rPr>
              <a:t>QRS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</a:rPr>
              <a:t> без предшествующего удлинения 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</a:rPr>
              <a:t>PR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</a:rPr>
              <a:t> – проблема ниже уровня АВ-узла (система Гис-</a:t>
            </a:r>
            <a:r>
              <a:rPr lang="ru-RU" sz="1400" dirty="0" err="1">
                <a:solidFill>
                  <a:schemeClr val="bg2">
                    <a:lumMod val="25000"/>
                  </a:schemeClr>
                </a:solidFill>
              </a:rPr>
              <a:t>Пуркинье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</a:rPr>
              <a:t>)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ru-RU" sz="1850" b="1" dirty="0">
              <a:solidFill>
                <a:schemeClr val="bg2">
                  <a:lumMod val="25000"/>
                </a:schemeClr>
              </a:solidFill>
            </a:endParaRPr>
          </a:p>
          <a:p>
            <a:pPr marL="150876" lvl="1" indent="0">
              <a:buNone/>
            </a:pPr>
            <a:endParaRPr lang="ru-RU" sz="20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</a:rPr>
              <a:t>АВ-блокада </a:t>
            </a:r>
            <a:r>
              <a:rPr lang="en-US" sz="1800" b="1" dirty="0" smtClean="0">
                <a:solidFill>
                  <a:schemeClr val="bg2">
                    <a:lumMod val="25000"/>
                  </a:schemeClr>
                </a:solidFill>
              </a:rPr>
              <a:t>III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</a:rPr>
              <a:t> ст.: 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</a:rPr>
              <a:t>отсутствие АВ-проведения, два независимых ритма (А и В). </a:t>
            </a:r>
            <a:endParaRPr lang="ru-RU" sz="14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None/>
            </a:pPr>
            <a:endParaRPr lang="ru-RU" sz="1200" dirty="0"/>
          </a:p>
        </p:txBody>
      </p:sp>
      <p:pic>
        <p:nvPicPr>
          <p:cNvPr id="5" name="Google Shape;239;p42"/>
          <p:cNvPicPr preferRelativeResize="0"/>
          <p:nvPr/>
        </p:nvPicPr>
        <p:blipFill rotWithShape="1">
          <a:blip r:embed="rId3">
            <a:alphaModFix/>
          </a:blip>
          <a:srcRect l="16663" r="12286" b="10888"/>
          <a:stretch/>
        </p:blipFill>
        <p:spPr>
          <a:xfrm>
            <a:off x="516019" y="3009199"/>
            <a:ext cx="3996648" cy="50456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627322" y="3343540"/>
            <a:ext cx="9548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+mn-lt"/>
              </a:rPr>
              <a:t>Мобитц-1</a:t>
            </a:r>
            <a:endParaRPr lang="ru-RU" sz="1100" dirty="0">
              <a:latin typeface="+mn-lt"/>
            </a:endParaRPr>
          </a:p>
        </p:txBody>
      </p:sp>
      <p:pic>
        <p:nvPicPr>
          <p:cNvPr id="9" name="Google Shape;253;p44"/>
          <p:cNvPicPr preferRelativeResize="0"/>
          <p:nvPr/>
        </p:nvPicPr>
        <p:blipFill rotWithShape="1">
          <a:blip r:embed="rId4">
            <a:alphaModFix/>
          </a:blip>
          <a:srcRect l="2334" t="7105" r="2010" b="19376"/>
          <a:stretch/>
        </p:blipFill>
        <p:spPr>
          <a:xfrm>
            <a:off x="4685315" y="3009199"/>
            <a:ext cx="3996648" cy="48823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4786644" y="3352362"/>
            <a:ext cx="9548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+mn-lt"/>
              </a:rPr>
              <a:t>Мобитц-2</a:t>
            </a:r>
            <a:endParaRPr lang="ru-RU" dirty="0">
              <a:latin typeface="+mn-lt"/>
            </a:endParaRPr>
          </a:p>
        </p:txBody>
      </p:sp>
      <p:pic>
        <p:nvPicPr>
          <p:cNvPr id="10" name="Google Shape;260;p45"/>
          <p:cNvPicPr preferRelativeResize="0"/>
          <p:nvPr/>
        </p:nvPicPr>
        <p:blipFill rotWithShape="1">
          <a:blip r:embed="rId5">
            <a:alphaModFix/>
          </a:blip>
          <a:srcRect t="15285" r="2865" b="6816"/>
          <a:stretch/>
        </p:blipFill>
        <p:spPr>
          <a:xfrm>
            <a:off x="516019" y="4108784"/>
            <a:ext cx="3944547" cy="627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66;p46"/>
          <p:cNvPicPr preferRelativeResize="0"/>
          <p:nvPr/>
        </p:nvPicPr>
        <p:blipFill rotWithShape="1">
          <a:blip r:embed="rId6">
            <a:alphaModFix/>
          </a:blip>
          <a:srcRect l="13383" t="36533" r="6736" b="48793"/>
          <a:stretch/>
        </p:blipFill>
        <p:spPr>
          <a:xfrm>
            <a:off x="4685315" y="4108784"/>
            <a:ext cx="3616503" cy="5856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604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6"/>
          <p:cNvSpPr txBox="1">
            <a:spLocks noGrp="1"/>
          </p:cNvSpPr>
          <p:nvPr>
            <p:ph type="title"/>
          </p:nvPr>
        </p:nvSpPr>
        <p:spPr>
          <a:xfrm>
            <a:off x="740767" y="575353"/>
            <a:ext cx="7543800" cy="6865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 smtClean="0"/>
              <a:t>Замещающий узловой ритм</a:t>
            </a:r>
            <a:endParaRPr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822960" y="1384301"/>
            <a:ext cx="7543800" cy="301752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ru-RU" b="1" dirty="0" smtClean="0"/>
              <a:t>Причины</a:t>
            </a:r>
            <a:r>
              <a:rPr lang="ru-RU" dirty="0" smtClean="0"/>
              <a:t>: тяжелая синусовая брадикардия, СА-блок, АВ-блок </a:t>
            </a:r>
            <a:r>
              <a:rPr lang="en-US" dirty="0" smtClean="0"/>
              <a:t>II-III</a:t>
            </a:r>
            <a:r>
              <a:rPr lang="ru-RU" dirty="0"/>
              <a:t> </a:t>
            </a:r>
            <a:r>
              <a:rPr lang="ru-RU" dirty="0" smtClean="0"/>
              <a:t>ст., медикаменты (</a:t>
            </a:r>
            <a:r>
              <a:rPr lang="en-US" dirty="0" smtClean="0"/>
              <a:t>b</a:t>
            </a:r>
            <a:r>
              <a:rPr lang="ru-RU" dirty="0" smtClean="0"/>
              <a:t>-блокаторы, блокаторы </a:t>
            </a:r>
            <a:r>
              <a:rPr lang="ru-RU" dirty="0" err="1" smtClean="0"/>
              <a:t>Са</a:t>
            </a:r>
            <a:r>
              <a:rPr lang="ru-RU" dirty="0" smtClean="0"/>
              <a:t>-каналов, </a:t>
            </a:r>
            <a:r>
              <a:rPr lang="ru-RU" dirty="0" err="1" smtClean="0"/>
              <a:t>дигоксин</a:t>
            </a:r>
            <a:r>
              <a:rPr lang="ru-RU" dirty="0" smtClean="0"/>
              <a:t>)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2960" y="2075379"/>
            <a:ext cx="3061699" cy="1910994"/>
          </a:xfrm>
          <a:prstGeom prst="roundRect">
            <a:avLst/>
          </a:prstGeom>
          <a:solidFill>
            <a:srgbClr val="93C47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/>
              <a:t>Признаки</a:t>
            </a:r>
            <a:r>
              <a:rPr lang="ru-RU" dirty="0"/>
              <a:t>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ЧСС ниже синусовой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QRS</a:t>
            </a:r>
            <a:r>
              <a:rPr lang="ru-RU" dirty="0"/>
              <a:t>-комплексы узкие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Зубцы Р отсутствуют (нет предсердной активности, или «спрятаны» в </a:t>
            </a:r>
            <a:r>
              <a:rPr lang="en-US" dirty="0"/>
              <a:t>QRS</a:t>
            </a:r>
            <a:r>
              <a:rPr lang="ru-RU" dirty="0"/>
              <a:t>, или ретроградные)</a:t>
            </a:r>
          </a:p>
        </p:txBody>
      </p:sp>
      <p:pic>
        <p:nvPicPr>
          <p:cNvPr id="7" name="Google Shape;196;p35"/>
          <p:cNvPicPr preferRelativeResize="0"/>
          <p:nvPr/>
        </p:nvPicPr>
        <p:blipFill rotWithShape="1">
          <a:blip r:embed="rId3">
            <a:alphaModFix/>
          </a:blip>
          <a:srcRect l="3785" r="347" b="55541"/>
          <a:stretch/>
        </p:blipFill>
        <p:spPr>
          <a:xfrm>
            <a:off x="4104268" y="2460666"/>
            <a:ext cx="4335695" cy="12894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490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6"/>
          <p:cNvSpPr txBox="1">
            <a:spLocks noGrp="1"/>
          </p:cNvSpPr>
          <p:nvPr>
            <p:ph type="title"/>
          </p:nvPr>
        </p:nvSpPr>
        <p:spPr>
          <a:xfrm>
            <a:off x="740767" y="674165"/>
            <a:ext cx="7543800" cy="58775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 smtClean="0"/>
              <a:t>Идиовентрикулярный ритм</a:t>
            </a:r>
            <a:endParaRPr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27322" y="1937564"/>
            <a:ext cx="3257338" cy="1504279"/>
          </a:xfrm>
          <a:prstGeom prst="roundRect">
            <a:avLst/>
          </a:prstGeom>
          <a:solidFill>
            <a:srgbClr val="93C47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/>
              <a:t>Признаки</a:t>
            </a:r>
            <a:r>
              <a:rPr lang="ru-RU" dirty="0"/>
              <a:t>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QRS</a:t>
            </a:r>
            <a:r>
              <a:rPr lang="ru-RU" dirty="0"/>
              <a:t>-комплексы </a:t>
            </a:r>
            <a:r>
              <a:rPr lang="ru-RU" b="1" dirty="0" smtClean="0"/>
              <a:t>широкие </a:t>
            </a:r>
            <a:r>
              <a:rPr lang="ru-RU" dirty="0" smtClean="0"/>
              <a:t>(</a:t>
            </a:r>
            <a:r>
              <a:rPr lang="en-US" dirty="0" smtClean="0"/>
              <a:t>&gt;120</a:t>
            </a:r>
            <a:r>
              <a:rPr lang="ru-RU" dirty="0" smtClean="0"/>
              <a:t> </a:t>
            </a:r>
            <a:r>
              <a:rPr lang="ru-RU" dirty="0" err="1" smtClean="0"/>
              <a:t>мс</a:t>
            </a:r>
            <a:r>
              <a:rPr lang="ru-RU" dirty="0" smtClean="0"/>
              <a:t>)</a:t>
            </a:r>
            <a:endParaRPr lang="ru-RU" b="1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Морфология БЛНПГ или БПНПГ</a:t>
            </a:r>
            <a:endParaRPr lang="ru-RU" dirty="0"/>
          </a:p>
        </p:txBody>
      </p:sp>
      <p:pic>
        <p:nvPicPr>
          <p:cNvPr id="1026" name="Picture 2" descr="https://litfl.com/wp-content/uploads/2018/08/ECG-Complete-heart-block-CHB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329" y="1634143"/>
            <a:ext cx="4859079" cy="264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99329" y="4401821"/>
            <a:ext cx="45188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 smtClean="0">
                <a:latin typeface="+mn-lt"/>
              </a:rPr>
              <a:t>Идиовентрикулярный ритм при АВ-блокаде </a:t>
            </a:r>
            <a:r>
              <a:rPr lang="en-US" sz="1050" dirty="0" smtClean="0">
                <a:latin typeface="+mn-lt"/>
              </a:rPr>
              <a:t>III</a:t>
            </a:r>
            <a:r>
              <a:rPr lang="be-BY" sz="1050" dirty="0" smtClean="0">
                <a:latin typeface="+mn-lt"/>
              </a:rPr>
              <a:t> ст.</a:t>
            </a:r>
            <a:endParaRPr lang="ru-RU" sz="105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699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2"/>
          <p:cNvSpPr txBox="1">
            <a:spLocks noGrp="1"/>
          </p:cNvSpPr>
          <p:nvPr>
            <p:ph type="title"/>
          </p:nvPr>
        </p:nvSpPr>
        <p:spPr>
          <a:xfrm>
            <a:off x="321974" y="312756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 smtClean="0"/>
              <a:t>PALS: брадикардия у ребенка </a:t>
            </a:r>
            <a:endParaRPr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408453" y="998471"/>
            <a:ext cx="2239766" cy="1089062"/>
          </a:xfrm>
          <a:prstGeom prst="roundRect">
            <a:avLst/>
          </a:prstGeom>
          <a:solidFill>
            <a:srgbClr val="EAED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Гемодинамика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страдает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Угнетение сознания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Гипотензия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Признаки шока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5768939" y="1529245"/>
            <a:ext cx="359595" cy="2363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700457" y="1276097"/>
            <a:ext cx="4828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+mn-lt"/>
              </a:rPr>
              <a:t>Нет</a:t>
            </a:r>
            <a:endParaRPr lang="ru-RU" b="1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76107" y="1276097"/>
            <a:ext cx="4828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+mn-lt"/>
              </a:rPr>
              <a:t>Да</a:t>
            </a:r>
            <a:endParaRPr lang="ru-RU" b="1" dirty="0">
              <a:latin typeface="+mn-lt"/>
            </a:endParaRPr>
          </a:p>
        </p:txBody>
      </p:sp>
      <p:sp>
        <p:nvSpPr>
          <p:cNvPr id="10" name="Стрелка вправо 9"/>
          <p:cNvSpPr/>
          <p:nvPr/>
        </p:nvSpPr>
        <p:spPr>
          <a:xfrm rot="10800000">
            <a:off x="2980375" y="1529245"/>
            <a:ext cx="359595" cy="2363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38150" y="1417833"/>
            <a:ext cx="2811644" cy="1654139"/>
          </a:xfrm>
          <a:prstGeom prst="roundRect">
            <a:avLst/>
          </a:prstGeom>
          <a:solidFill>
            <a:srgbClr val="EAED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Поддерживаем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ABC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</a:rPr>
              <a:t>(</a:t>
            </a:r>
            <a:r>
              <a:rPr lang="en-US" sz="1100" dirty="0" smtClean="0">
                <a:solidFill>
                  <a:schemeClr val="bg2">
                    <a:lumMod val="25000"/>
                  </a:schemeClr>
                </a:solidFill>
              </a:rPr>
              <a:t>airway-breathing-circulation</a:t>
            </a: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</a:rPr>
              <a:t> = проходимость ДП, дыхание, кровообращение</a:t>
            </a:r>
            <a:r>
              <a:rPr lang="en-US" sz="1100" dirty="0" smtClean="0">
                <a:solidFill>
                  <a:schemeClr val="bg2">
                    <a:lumMod val="25000"/>
                  </a:schemeClr>
                </a:solidFill>
              </a:rPr>
              <a:t>)</a:t>
            </a: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O2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*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ЭКГ в 12 отведениях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Наблюдение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Поиск и лечение причины</a:t>
            </a:r>
            <a:endParaRPr lang="ru-RU" sz="12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1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5980" y="1417832"/>
            <a:ext cx="2811644" cy="1654139"/>
          </a:xfrm>
          <a:prstGeom prst="roundRect">
            <a:avLst/>
          </a:prstGeom>
          <a:solidFill>
            <a:srgbClr val="EAED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</a:rPr>
              <a:t>Обеспечить </a:t>
            </a:r>
            <a:r>
              <a:rPr lang="ru-RU" sz="1200" b="1" dirty="0">
                <a:solidFill>
                  <a:schemeClr val="bg2">
                    <a:lumMod val="25000"/>
                  </a:schemeClr>
                </a:solidFill>
              </a:rPr>
              <a:t>проходимость дыхательных путей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</a:rPr>
              <a:t>Обеспечить </a:t>
            </a:r>
            <a:r>
              <a:rPr lang="ru-RU" sz="1200" b="1" dirty="0">
                <a:solidFill>
                  <a:schemeClr val="bg2">
                    <a:lumMod val="25000"/>
                  </a:schemeClr>
                </a:solidFill>
              </a:rPr>
              <a:t>дыхание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</a:rPr>
              <a:t>(вспомогательная вентиляция?) +/- О2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</a:rPr>
              <a:t>Мониторинг </a:t>
            </a:r>
            <a:r>
              <a:rPr lang="ru-RU" sz="1200" b="1" dirty="0">
                <a:solidFill>
                  <a:schemeClr val="bg2">
                    <a:lumMod val="25000"/>
                  </a:schemeClr>
                </a:solidFill>
              </a:rPr>
              <a:t>кровообращения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</a:rPr>
              <a:t> с ЭКГ для идентификации ритма, АД и 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</a:rPr>
              <a:t>SpO2</a:t>
            </a:r>
            <a:endParaRPr lang="ru-RU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5980" y="3296400"/>
            <a:ext cx="4465745" cy="1518974"/>
          </a:xfrm>
          <a:prstGeom prst="roundRect">
            <a:avLst/>
          </a:prstGeom>
          <a:solidFill>
            <a:srgbClr val="EAED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ЧСС все равно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&lt; 60’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 начать СЛР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Доступ: в/в, в/к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Адреналин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Атропин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Рассмотреть постановку </a:t>
            </a:r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временного водителя ритма </a:t>
            </a: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либо </a:t>
            </a:r>
            <a:r>
              <a:rPr lang="ru-RU" sz="1200" dirty="0" err="1" smtClean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трансторакальный</a:t>
            </a: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ru-RU" sz="1200" dirty="0" err="1" smtClean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пейсинг</a:t>
            </a:r>
            <a:endParaRPr lang="ru-RU" sz="1200" b="1" dirty="0" smtClean="0">
              <a:solidFill>
                <a:schemeClr val="bg2">
                  <a:lumMod val="25000"/>
                </a:schemeClr>
              </a:solidFill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Поиск и лечение причины </a:t>
            </a:r>
            <a:endParaRPr lang="ru-RU" sz="1200" b="1" dirty="0" smtClean="0">
              <a:solidFill>
                <a:schemeClr val="bg2">
                  <a:lumMod val="25000"/>
                </a:schemeClr>
              </a:solidFill>
              <a:sym typeface="Wingdings" panose="05000000000000000000" pitchFamily="2" charset="2"/>
            </a:endParaRPr>
          </a:p>
        </p:txBody>
      </p:sp>
      <p:sp>
        <p:nvSpPr>
          <p:cNvPr id="13" name="Стрелка вправо 12"/>
          <p:cNvSpPr/>
          <p:nvPr/>
        </p:nvSpPr>
        <p:spPr>
          <a:xfrm rot="5400000">
            <a:off x="1357945" y="2998450"/>
            <a:ext cx="359595" cy="2363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7555" y="2286939"/>
            <a:ext cx="1982912" cy="8776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66CC"/>
                </a:solidFill>
              </a:rPr>
              <a:t>Частые причины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Гипоксия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Гипотермия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Медикаменты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447041" y="3363984"/>
            <a:ext cx="3602753" cy="1444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66CC"/>
                </a:solidFill>
              </a:rPr>
              <a:t>Адреналин в/в, в/к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10 мкг/кг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(0,1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мл/кг раствора 1:10.000*) каждые 3-5 минут;</a:t>
            </a:r>
          </a:p>
          <a:p>
            <a:r>
              <a:rPr lang="ru-RU" b="1" dirty="0" smtClean="0">
                <a:solidFill>
                  <a:srgbClr val="0066CC"/>
                </a:solidFill>
              </a:rPr>
              <a:t>Атропин в/в, в/к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20 мкг/кг,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мин. 0,1 мг, макс. 0,5 мг. </a:t>
            </a:r>
          </a:p>
          <a:p>
            <a:r>
              <a:rPr lang="ru-RU" sz="1050" dirty="0" smtClean="0">
                <a:solidFill>
                  <a:schemeClr val="tx2">
                    <a:lumMod val="75000"/>
                  </a:schemeClr>
                </a:solidFill>
              </a:rPr>
              <a:t>*1 мл р-</a:t>
            </a:r>
            <a:r>
              <a:rPr lang="ru-RU" sz="1050" dirty="0" err="1" smtClean="0">
                <a:solidFill>
                  <a:schemeClr val="tx2">
                    <a:lumMod val="75000"/>
                  </a:schemeClr>
                </a:solidFill>
              </a:rPr>
              <a:t>ра</a:t>
            </a:r>
            <a:r>
              <a:rPr lang="ru-RU" sz="1050" dirty="0" smtClean="0">
                <a:solidFill>
                  <a:schemeClr val="tx2">
                    <a:lumMod val="75000"/>
                  </a:schemeClr>
                </a:solidFill>
              </a:rPr>
              <a:t> 0,1% адреналина развести до 10 мл 0,9%</a:t>
            </a:r>
            <a:r>
              <a:rPr lang="en-US" sz="105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tx2">
                    <a:lumMod val="75000"/>
                  </a:schemeClr>
                </a:solidFill>
              </a:rPr>
              <a:t>NaCL</a:t>
            </a:r>
            <a:r>
              <a:rPr lang="ru-RU" sz="105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705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Изменения в </a:t>
            </a:r>
            <a:r>
              <a:rPr lang="en-US" dirty="0" smtClean="0"/>
              <a:t>PALS</a:t>
            </a:r>
            <a:r>
              <a:rPr lang="ru-RU" dirty="0" smtClean="0"/>
              <a:t> 2020-2021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/>
              <a:t> </a:t>
            </a:r>
            <a:r>
              <a:rPr lang="ru-RU" dirty="0" smtClean="0"/>
              <a:t>Вентиляция: </a:t>
            </a:r>
            <a:r>
              <a:rPr lang="ru-RU" sz="1600" b="1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20-30 вдохов в минуту в зависимости от </a:t>
            </a:r>
            <a:r>
              <a:rPr lang="ru-RU" sz="1600" b="1" u="sng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возраста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(при защищенных дыхательных путях);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Предпочтение </a:t>
            </a:r>
            <a:r>
              <a:rPr lang="ru-RU" sz="1600" b="1" u="sng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ЭТТ с манжетой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(кроме, возможно, новорожденных и детей до года). Мониторинг давления в манжете. 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Целевая сатурация при оксигенотерапии – 94-98%.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Болюс </a:t>
            </a:r>
            <a:r>
              <a:rPr lang="ru-RU" sz="16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волемической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нагрузки – </a:t>
            </a:r>
            <a:r>
              <a:rPr lang="ru-RU" sz="1600" b="1" u="sng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10 </a:t>
            </a:r>
            <a:r>
              <a:rPr lang="en-US" sz="1600" b="1" u="sng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(20) </a:t>
            </a:r>
            <a:r>
              <a:rPr lang="ru-RU" sz="1600" b="1" u="sng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мл/кг,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повторять можно, но следует избегать перегрузки объемом. </a:t>
            </a:r>
            <a:r>
              <a:rPr lang="ru-RU" sz="1600" b="1" u="sng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Раннее начало вазопрессорной терапии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ru-RU" sz="16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норэпинефрин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ru-RU" sz="16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эпинефрин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; дофамин – </a:t>
            </a:r>
            <a:r>
              <a:rPr lang="ru-RU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при недоступности </a:t>
            </a:r>
            <a:r>
              <a:rPr lang="ru-RU" sz="1600" i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эпинефрина</a:t>
            </a:r>
            <a:r>
              <a:rPr lang="ru-RU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ru-RU" sz="1600" i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норэпинефрина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).</a:t>
            </a:r>
            <a:r>
              <a:rPr lang="ru-RU" sz="1600" b="1" u="sng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endParaRPr lang="ru-RU" sz="1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Рутинное надавливание на перстневидный хрящ </a:t>
            </a:r>
            <a:r>
              <a:rPr lang="ru-RU" sz="1600" b="1" u="sng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не снижает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риск </a:t>
            </a:r>
            <a:r>
              <a:rPr lang="ru-RU" sz="16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регургитации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и может ухудшить условия при интубации.</a:t>
            </a:r>
          </a:p>
        </p:txBody>
      </p:sp>
    </p:spTree>
    <p:extLst>
      <p:ext uri="{BB962C8B-B14F-4D97-AF65-F5344CB8AC3E}">
        <p14:creationId xmlns:p14="http://schemas.microsoft.com/office/powerpoint/2010/main" val="350441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 smtClean="0"/>
              <a:t>Брадикардия у ребенка</a:t>
            </a:r>
            <a:endParaRPr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1700" y="1315093"/>
            <a:ext cx="8520600" cy="3431568"/>
          </a:xfrm>
          <a:prstGeom prst="roundRect">
            <a:avLst/>
          </a:prstGeom>
          <a:solidFill>
            <a:srgbClr val="EAED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</a:rPr>
              <a:t>Адреналин 0,1% </a:t>
            </a:r>
          </a:p>
          <a:p>
            <a:pPr marL="342900" lvl="2" indent="-34290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в/в, в/к: 10 мкг/кг 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</a:rPr>
              <a:t>(0,1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мл/кг раствора 1:10.000*) </a:t>
            </a:r>
            <a:endParaRPr lang="ru-RU" sz="16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342900" lvl="2" indent="-342900">
              <a:buFont typeface="Wingdings" panose="05000000000000000000" pitchFamily="2" charset="2"/>
              <a:buChar char="Ø"/>
            </a:pP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</a:rPr>
              <a:t>эндотрахеально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*: 100 мкг/кг (0,1 мл/кг 0,1% раствора)</a:t>
            </a:r>
          </a:p>
          <a:p>
            <a:pPr marL="342900" lvl="2" indent="-34290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титрованием 0,1-0,3 мкг/кг/мин</a:t>
            </a:r>
          </a:p>
          <a:p>
            <a:pPr lvl="2"/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</a:rPr>
              <a:t>Атропин 0,1%</a:t>
            </a:r>
          </a:p>
          <a:p>
            <a:pPr marL="342900" lvl="2" indent="-34290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при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повышенном тонусе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n.vagus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,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отравлениях (холинергическими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препаратами (</a:t>
            </a:r>
            <a:r>
              <a:rPr lang="ru-RU" sz="1600" dirty="0" err="1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органофосфаты</a:t>
            </a:r>
            <a:r>
              <a:rPr lang="ru-RU" sz="1600" smtClean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), бета-блокаторами, БКК и т.д.)</a:t>
            </a:r>
            <a:r>
              <a:rPr lang="en-US" sz="1600" smtClean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или первичном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АВ-блоке</a:t>
            </a:r>
          </a:p>
          <a:p>
            <a:pPr marL="342900" lvl="2" indent="-34290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в/в, в/к: 20 мкг/кг (мин. 0,1 мг, макс. 0,5 мг)</a:t>
            </a:r>
          </a:p>
          <a:p>
            <a:pPr marL="342900" lvl="2" indent="-34290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можно повторить однократно через 5 минут</a:t>
            </a:r>
          </a:p>
          <a:p>
            <a:pPr lvl="2"/>
            <a:r>
              <a:rPr lang="ru-RU" sz="1800" b="1" dirty="0" err="1" smtClean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Изопротеренол</a:t>
            </a:r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 0,02%</a:t>
            </a:r>
          </a:p>
          <a:p>
            <a:pPr marL="285750" lvl="2" indent="-285750">
              <a:buFont typeface="Wingdings" panose="05000000000000000000" pitchFamily="2" charset="2"/>
              <a:buChar char="Ø"/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sym typeface="Wingdings" panose="05000000000000000000" pitchFamily="2" charset="2"/>
              </a:rPr>
              <a:t>Титрованием 0,1-1 мкг/кг/мин</a:t>
            </a:r>
          </a:p>
          <a:p>
            <a:pPr marL="342900" lvl="2" indent="-342900">
              <a:buFont typeface="Wingdings" panose="05000000000000000000" pitchFamily="2" charset="2"/>
              <a:buChar char="Ø"/>
            </a:pPr>
            <a:endParaRPr lang="ru-RU" sz="16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342900" lvl="2" indent="-342900">
              <a:buFont typeface="Wingdings" panose="05000000000000000000" pitchFamily="2" charset="2"/>
              <a:buChar char="Ø"/>
            </a:pP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8" name="Picture 2" descr="электрокардиостимулятор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5"/>
          <a:stretch/>
        </p:blipFill>
        <p:spPr bwMode="auto">
          <a:xfrm>
            <a:off x="6691256" y="3472664"/>
            <a:ext cx="2141044" cy="1571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oogle Shape;274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54300" y="3472664"/>
            <a:ext cx="1136956" cy="15761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412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 smtClean="0"/>
              <a:t>Брадикардия у ребенка</a:t>
            </a:r>
            <a:endParaRPr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1700" y="1654141"/>
            <a:ext cx="8520600" cy="1561671"/>
          </a:xfrm>
          <a:prstGeom prst="roundRect">
            <a:avLst/>
          </a:prstGeom>
          <a:solidFill>
            <a:srgbClr val="EAED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8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sz="18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Пейсмейкер</a:t>
            </a:r>
            <a:r>
              <a:rPr lang="ru-RU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не эффективен при брадикардии </a:t>
            </a:r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вследствие гипоксического/ишемического поражения миокарда или на фоне остановки </a:t>
            </a:r>
            <a:r>
              <a:rPr lang="ru-RU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дыхания</a:t>
            </a:r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!</a:t>
            </a:r>
            <a:endParaRPr lang="ru-RU" sz="1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/>
            <a:endParaRPr lang="ru-RU" sz="1600" dirty="0" smtClean="0">
              <a:solidFill>
                <a:schemeClr val="bg2">
                  <a:lumMod val="25000"/>
                </a:schemeClr>
              </a:solidFill>
              <a:sym typeface="Wingdings" panose="05000000000000000000" pitchFamily="2" charset="2"/>
            </a:endParaRPr>
          </a:p>
          <a:p>
            <a:pPr marL="342900" lvl="2" indent="-342900">
              <a:buFont typeface="Wingdings" panose="05000000000000000000" pitchFamily="2" charset="2"/>
              <a:buChar char="Ø"/>
            </a:pPr>
            <a:endParaRPr lang="ru-RU" sz="16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342900" lvl="2" indent="-342900">
              <a:buFont typeface="Wingdings" panose="05000000000000000000" pitchFamily="2" charset="2"/>
              <a:buChar char="Ø"/>
            </a:pP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8" name="Picture 2" descr="электрокардиостимулятор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5"/>
          <a:stretch/>
        </p:blipFill>
        <p:spPr bwMode="auto">
          <a:xfrm>
            <a:off x="6691256" y="3472664"/>
            <a:ext cx="2141044" cy="1571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Google Shape;274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54300" y="3472664"/>
            <a:ext cx="1136956" cy="15761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956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56"/>
          <p:cNvSpPr txBox="1">
            <a:spLocks noGrp="1"/>
          </p:cNvSpPr>
          <p:nvPr>
            <p:ph type="title"/>
          </p:nvPr>
        </p:nvSpPr>
        <p:spPr>
          <a:xfrm>
            <a:off x="434989" y="2006055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400" b="1" dirty="0"/>
              <a:t>Тахиаритмии</a:t>
            </a:r>
            <a:endParaRPr b="1" dirty="0"/>
          </a:p>
        </p:txBody>
      </p:sp>
      <p:sp>
        <p:nvSpPr>
          <p:cNvPr id="336" name="Google Shape;336;p56"/>
          <p:cNvSpPr txBox="1"/>
          <p:nvPr/>
        </p:nvSpPr>
        <p:spPr>
          <a:xfrm>
            <a:off x="2918099" y="3369974"/>
            <a:ext cx="3554378" cy="76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dirty="0" smtClean="0">
                <a:latin typeface="+mn-lt"/>
              </a:rPr>
              <a:t>Узкий vs</a:t>
            </a:r>
            <a:r>
              <a:rPr lang="ru" sz="2000" dirty="0">
                <a:latin typeface="+mn-lt"/>
              </a:rPr>
              <a:t>. </a:t>
            </a:r>
            <a:r>
              <a:rPr lang="ru" sz="2000" dirty="0" smtClean="0">
                <a:latin typeface="+mn-lt"/>
              </a:rPr>
              <a:t>широкий комплекс</a:t>
            </a:r>
            <a:endParaRPr sz="2000" dirty="0">
              <a:latin typeface="+mn-lt"/>
            </a:endParaRPr>
          </a:p>
        </p:txBody>
      </p:sp>
      <p:sp>
        <p:nvSpPr>
          <p:cNvPr id="5" name="Google Shape;87;p19"/>
          <p:cNvSpPr txBox="1"/>
          <p:nvPr/>
        </p:nvSpPr>
        <p:spPr>
          <a:xfrm>
            <a:off x="1037690" y="610245"/>
            <a:ext cx="7315200" cy="489090"/>
          </a:xfrm>
          <a:prstGeom prst="rect">
            <a:avLst/>
          </a:prstGeom>
          <a:solidFill>
            <a:srgbClr val="D9EAD3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 smtClean="0">
                <a:latin typeface="+mn-lt"/>
              </a:rPr>
              <a:t>Большинство клеток миокарда способны к спонтанной деполяризации. </a:t>
            </a:r>
            <a:endParaRPr sz="1800" dirty="0">
              <a:latin typeface="+mn-lt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217539" y="3923416"/>
            <a:ext cx="955497" cy="431515"/>
          </a:xfrm>
          <a:prstGeom prst="roundRect">
            <a:avLst/>
          </a:prstGeom>
          <a:solidFill>
            <a:srgbClr val="EAED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0,09 сек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Почему страдает сердечный выброс?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1. Резко уменьшается длительность </a:t>
            </a:r>
            <a:r>
              <a:rPr lang="ru-RU" b="1" dirty="0" smtClean="0"/>
              <a:t>диастолы</a:t>
            </a:r>
            <a:endParaRPr lang="ru-RU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dirty="0" smtClean="0"/>
              <a:t>уменьшается наполнение желудочков и ударный объем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ru-RU" dirty="0"/>
              <a:t> </a:t>
            </a:r>
            <a:r>
              <a:rPr lang="ru-RU" dirty="0" smtClean="0"/>
              <a:t>страдает коронарная перфузия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ru-RU" dirty="0"/>
          </a:p>
          <a:p>
            <a:pPr marL="150876" lvl="1" indent="0">
              <a:buNone/>
            </a:pPr>
            <a:r>
              <a:rPr lang="ru-RU" sz="1500" dirty="0" smtClean="0"/>
              <a:t>2. Высокая ЧСС = повышение потребности миокарда в О2</a:t>
            </a:r>
          </a:p>
          <a:p>
            <a:pPr marL="150876" lvl="1" indent="0">
              <a:buNone/>
            </a:pPr>
            <a:r>
              <a:rPr lang="ru-RU" sz="1500" dirty="0" smtClean="0"/>
              <a:t>3. Потеря А-В синхронизации и вклада систолы предсердий в ударный объем</a:t>
            </a:r>
          </a:p>
        </p:txBody>
      </p:sp>
    </p:spTree>
    <p:extLst>
      <p:ext uri="{BB962C8B-B14F-4D97-AF65-F5344CB8AC3E}">
        <p14:creationId xmlns:p14="http://schemas.microsoft.com/office/powerpoint/2010/main" val="28038663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Синусовая тахикардия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2960" y="1456619"/>
            <a:ext cx="3666848" cy="32386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Причины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Фармакологические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Нефармакологические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</a:rPr>
              <a:t>Физ.нагрузка</a:t>
            </a: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Боль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Ажитация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</a:rPr>
              <a:t>Гиповолемия</a:t>
            </a: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Гипоксия, гиперкапния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Ацидоз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Гипертермия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Анемия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err="1" smtClean="0">
                <a:solidFill>
                  <a:schemeClr val="bg2">
                    <a:lumMod val="25000"/>
                  </a:schemeClr>
                </a:solidFill>
              </a:rPr>
              <a:t>Гипертиреоидизм</a:t>
            </a: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Синдром отмены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594860" y="1456619"/>
            <a:ext cx="4055980" cy="2057143"/>
          </a:xfrm>
          <a:prstGeom prst="roundRect">
            <a:avLst/>
          </a:prstGeom>
          <a:solidFill>
            <a:srgbClr val="EAED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</a:rPr>
              <a:t>ЧСС </a:t>
            </a:r>
            <a:r>
              <a:rPr lang="ru-RU" sz="1200" u="sng" dirty="0" smtClean="0">
                <a:solidFill>
                  <a:schemeClr val="bg2">
                    <a:lumMod val="25000"/>
                  </a:schemeClr>
                </a:solidFill>
              </a:rPr>
              <a:t>не фиксирована</a:t>
            </a: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</a:rPr>
              <a:t>, варьируется в зависимости от уровня активности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</a:rPr>
              <a:t>обычно 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</a:rPr>
              <a:t>&lt;220’ </a:t>
            </a: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</a:rPr>
              <a:t>у детей до года, </a:t>
            </a: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</a:rPr>
              <a:t>&lt;180’ </a:t>
            </a: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</a:rPr>
              <a:t>у старших детей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</a:rPr>
              <a:t>Зубцы Р: присутствуют, нормальные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</a:rPr>
              <a:t>PR</a:t>
            </a: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</a:rPr>
              <a:t> интервал: постоянный, нормальный по продолжительности</a:t>
            </a:r>
            <a:endParaRPr lang="en-US" sz="12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</a:rPr>
              <a:t>RR</a:t>
            </a: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</a:rPr>
              <a:t> интервал: вариабелен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bg2">
                    <a:lumMod val="25000"/>
                  </a:schemeClr>
                </a:solidFill>
              </a:rPr>
              <a:t>QRS </a:t>
            </a: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</a:rPr>
              <a:t>комплекс: узкий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6" r="5029"/>
          <a:stretch/>
        </p:blipFill>
        <p:spPr>
          <a:xfrm>
            <a:off x="4594860" y="3707868"/>
            <a:ext cx="4458984" cy="98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61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</a:t>
            </a:r>
            <a:r>
              <a:rPr lang="ru-RU" dirty="0" err="1" smtClean="0"/>
              <a:t>тахиаритмий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04126" y="1354392"/>
            <a:ext cx="3380198" cy="5959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С узким комплексом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QRS: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63543" y="2001664"/>
            <a:ext cx="3461364" cy="23014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Clr>
                <a:schemeClr val="dk1"/>
              </a:buClr>
              <a:buSzPts val="2000"/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АВ реципрокная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тахикардия, связанная с дополнительными проводящими путями (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AV re-entry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tachycardia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AVRT)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 marL="285750" lvl="0" indent="-285750">
              <a:buClr>
                <a:schemeClr val="dk1"/>
              </a:buClr>
              <a:buSzPts val="2000"/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АВ-узловая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реципрокная тахикардия (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AV node re-entry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tachycardia AVNRT)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 marL="285750" lvl="0" indent="-285750">
              <a:buClr>
                <a:schemeClr val="dk1"/>
              </a:buClr>
              <a:buSzPts val="2000"/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фокусная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предсердная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тахикардия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 marL="285750" lvl="0" indent="-285750">
              <a:buClr>
                <a:schemeClr val="dk1"/>
              </a:buClr>
              <a:buSzPts val="2000"/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трепетание предсердий</a:t>
            </a:r>
          </a:p>
          <a:p>
            <a:pPr marL="285750" lvl="0" indent="-285750">
              <a:buClr>
                <a:schemeClr val="dk1"/>
              </a:buClr>
              <a:buSzPts val="2000"/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фибрилляция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предсердий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932536" y="1354392"/>
            <a:ext cx="3380198" cy="5959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С широким комплексом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QRS: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78513" y="2001664"/>
            <a:ext cx="3488247" cy="20548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Clr>
                <a:schemeClr val="dk1"/>
              </a:buClr>
              <a:buSzPts val="2000"/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Желудочковая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тахикардия</a:t>
            </a:r>
          </a:p>
          <a:p>
            <a:pPr marL="285750" lvl="0" indent="-285750">
              <a:buClr>
                <a:schemeClr val="dk1"/>
              </a:buClr>
              <a:buSzPts val="2000"/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Фибрилляция желудочков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  <a:p>
            <a:pPr marL="285750" lvl="0" indent="-285750">
              <a:buClr>
                <a:schemeClr val="dk1"/>
              </a:buClr>
              <a:buSzPts val="2000"/>
              <a:buFont typeface="Arial" panose="020B0604020202020204" pitchFamily="34" charset="0"/>
              <a:buChar char="•"/>
            </a:pP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Суправентрикулярная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тахикардия с аберрантным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внутрижелудочковым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проведением (БНПГ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  <a:p>
            <a:pPr marL="285750" lvl="0" indent="-285750">
              <a:buClr>
                <a:schemeClr val="dk1"/>
              </a:buClr>
              <a:buSzPts val="2000"/>
              <a:buFont typeface="Arial" panose="020B0604020202020204" pitchFamily="34" charset="0"/>
              <a:buChar char="•"/>
            </a:pP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Суправентрикулярная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u="sng" dirty="0">
                <a:solidFill>
                  <a:schemeClr val="tx2">
                    <a:lumMod val="50000"/>
                  </a:schemeClr>
                </a:solidFill>
              </a:rPr>
              <a:t>антидромная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реципрокная тахикардия с участием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дополнительных путей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04126" y="4354447"/>
            <a:ext cx="7503217" cy="380144"/>
          </a:xfrm>
          <a:prstGeom prst="roundRect">
            <a:avLst/>
          </a:prstGeom>
          <a:solidFill>
            <a:srgbClr val="93C47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По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механизму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развития: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re-entry,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автоматизм,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каналопатии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2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Суправентрикулярная</a:t>
            </a:r>
            <a:r>
              <a:rPr lang="ru-RU" dirty="0" smtClean="0"/>
              <a:t> </a:t>
            </a:r>
            <a:r>
              <a:rPr lang="ru-RU" dirty="0" err="1" smtClean="0"/>
              <a:t>тахикардиия</a:t>
            </a:r>
            <a:r>
              <a:rPr lang="ru-RU" dirty="0" smtClean="0"/>
              <a:t>: клинически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dirty="0" smtClean="0"/>
              <a:t> в детском возрасте лидирующий механизм – </a:t>
            </a:r>
            <a:r>
              <a:rPr lang="en-US" b="1" dirty="0" smtClean="0"/>
              <a:t>re-entry</a:t>
            </a:r>
            <a:r>
              <a:rPr lang="ru-RU" dirty="0" smtClean="0"/>
              <a:t> (через дополнительные </a:t>
            </a:r>
            <a:r>
              <a:rPr lang="ru-RU" dirty="0" err="1" smtClean="0"/>
              <a:t>проводяие</a:t>
            </a:r>
            <a:r>
              <a:rPr lang="ru-RU" dirty="0" smtClean="0"/>
              <a:t> пути или АВ-узел);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проявления зависят от возраста, длительности аритмии, исходного состояния желудочков (</a:t>
            </a:r>
            <a:r>
              <a:rPr lang="ru-RU" dirty="0" err="1" smtClean="0"/>
              <a:t>кардиомиопатии</a:t>
            </a:r>
            <a:r>
              <a:rPr lang="ru-RU" dirty="0" smtClean="0"/>
              <a:t>, ВПС), частоты сокращения желудочков.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2959" y="2657635"/>
            <a:ext cx="3399719" cy="200683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Частые симптомы у детей до года: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Беспокойство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Отказ от еды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Тахипноэ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Необычная сонливость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Рвота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Бледность, мраморность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Цианоз или серый оттенок кожи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94859" y="2657635"/>
            <a:ext cx="3399719" cy="200683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Частые симптомы у старших детей: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Ощущение сердцебиения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Ощущение «нехватки воздуха», одышка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Боль или дискомфорт в груди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Головокружение 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Потеря сознания</a:t>
            </a:r>
          </a:p>
        </p:txBody>
      </p:sp>
    </p:spTree>
    <p:extLst>
      <p:ext uri="{BB962C8B-B14F-4D97-AF65-F5344CB8AC3E}">
        <p14:creationId xmlns:p14="http://schemas.microsoft.com/office/powerpoint/2010/main" val="311311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Суправентрикулярная</a:t>
            </a:r>
            <a:r>
              <a:rPr lang="ru-RU" dirty="0" smtClean="0"/>
              <a:t> тахикардия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8880" y="1549086"/>
            <a:ext cx="8183880" cy="1913305"/>
          </a:xfrm>
          <a:prstGeom prst="roundRect">
            <a:avLst/>
          </a:prstGeom>
          <a:solidFill>
            <a:srgbClr val="EAED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ЧСС </a:t>
            </a:r>
            <a:r>
              <a:rPr lang="ru-RU" sz="1600" u="sng" dirty="0" smtClean="0">
                <a:solidFill>
                  <a:schemeClr val="bg2">
                    <a:lumMod val="25000"/>
                  </a:schemeClr>
                </a:solidFill>
              </a:rPr>
              <a:t>фиксирована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, не вариабельна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обычно </a:t>
            </a: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</a:rPr>
              <a:t>&gt;220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</a:rPr>
              <a:t>’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у детей до года, </a:t>
            </a: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</a:rPr>
              <a:t>&gt;180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</a:rPr>
              <a:t>’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</a:rPr>
              <a:t>у старших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детей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Зубцы Р: отсутствуют или аномальные, могут быть после </a:t>
            </a: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</a:rPr>
              <a:t>QRS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 комплекса</a:t>
            </a:r>
            <a:endParaRPr lang="en-US" sz="16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</a:rPr>
              <a:t>PR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 интервал: поскольку Р зубцы обычно отсутствуют, </a:t>
            </a: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</a:rPr>
              <a:t>PR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 интервал невозможно определить; может быть укорочен при эктопической предсердной тахикардии</a:t>
            </a:r>
            <a:endParaRPr lang="en-US" sz="16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</a:rPr>
              <a:t>RR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 интервал: часто постоянный</a:t>
            </a:r>
            <a:endParaRPr lang="en-US" sz="1600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</a:rPr>
              <a:t>QRS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 комплекс: </a:t>
            </a:r>
            <a:r>
              <a:rPr lang="ru-RU" sz="1600" b="1" dirty="0" smtClean="0">
                <a:solidFill>
                  <a:schemeClr val="bg2">
                    <a:lumMod val="25000"/>
                  </a:schemeClr>
                </a:solidFill>
              </a:rPr>
              <a:t>обычно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</a:rPr>
              <a:t> узкий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23276" t="22692" r="24512" b="59430"/>
          <a:stretch/>
        </p:blipFill>
        <p:spPr>
          <a:xfrm>
            <a:off x="1134278" y="3534310"/>
            <a:ext cx="6793249" cy="1307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26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Трепетание предсердий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50" b="6001"/>
          <a:stretch/>
        </p:blipFill>
        <p:spPr>
          <a:xfrm>
            <a:off x="822960" y="3893905"/>
            <a:ext cx="5157627" cy="821933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538880" y="1549086"/>
            <a:ext cx="8183880" cy="2252352"/>
          </a:xfrm>
          <a:prstGeom prst="roundRect">
            <a:avLst/>
          </a:prstGeom>
          <a:solidFill>
            <a:srgbClr val="EAED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anose="020B0604020202020204" pitchFamily="34" charset="0"/>
              <a:buChar char="•"/>
            </a:pPr>
            <a:r>
              <a:rPr lang="ru-RU" sz="1600" dirty="0" err="1">
                <a:solidFill>
                  <a:schemeClr val="tx2">
                    <a:lumMod val="50000"/>
                  </a:schemeClr>
                </a:solidFill>
              </a:rPr>
              <a:t>тахиаритмия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 с узкими комплексами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 механизм – </a:t>
            </a:r>
            <a:r>
              <a:rPr lang="en-US" sz="1600" b="1" dirty="0">
                <a:solidFill>
                  <a:schemeClr val="tx2">
                    <a:lumMod val="50000"/>
                  </a:schemeClr>
                </a:solidFill>
              </a:rPr>
              <a:t>re-entry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 причина: </a:t>
            </a:r>
            <a:r>
              <a:rPr lang="ru-RU" sz="1600" u="sng" dirty="0" err="1">
                <a:solidFill>
                  <a:schemeClr val="tx2">
                    <a:lumMod val="50000"/>
                  </a:schemeClr>
                </a:solidFill>
              </a:rPr>
              <a:t>дилятация</a:t>
            </a:r>
            <a:r>
              <a:rPr lang="ru-RU" sz="1600" u="sng" dirty="0">
                <a:solidFill>
                  <a:schemeClr val="tx2">
                    <a:lumMod val="50000"/>
                  </a:schemeClr>
                </a:solidFill>
              </a:rPr>
              <a:t> предсердий или появление «анатомических барьеров» 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sz="1600" dirty="0" err="1">
                <a:solidFill>
                  <a:schemeClr val="tx2">
                    <a:lumMod val="50000"/>
                  </a:schemeClr>
                </a:solidFill>
              </a:rPr>
              <a:t>нр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., после </a:t>
            </a:r>
            <a:r>
              <a:rPr lang="ru-RU" sz="1600" dirty="0" err="1">
                <a:solidFill>
                  <a:schemeClr val="tx2">
                    <a:lumMod val="50000"/>
                  </a:schemeClr>
                </a:solidFill>
              </a:rPr>
              <a:t>кардиоопераций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 – </a:t>
            </a:r>
            <a:r>
              <a:rPr lang="ru-RU" sz="1600" dirty="0" err="1">
                <a:solidFill>
                  <a:schemeClr val="tx2">
                    <a:lumMod val="50000"/>
                  </a:schemeClr>
                </a:solidFill>
              </a:rPr>
              <a:t>атриотомия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, анастомозы)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 АВ-проведение вариабельно, АВ-узел не входит в петлю 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</a:rPr>
              <a:t>re-entry</a:t>
            </a:r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 предсердная частота может доходить до 300/мин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 желудочковый ответ будет медленнее и может быть нерегулярным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 классический признак – «пилообразные» зубцы Р</a:t>
            </a:r>
          </a:p>
        </p:txBody>
      </p:sp>
    </p:spTree>
    <p:extLst>
      <p:ext uri="{BB962C8B-B14F-4D97-AF65-F5344CB8AC3E}">
        <p14:creationId xmlns:p14="http://schemas.microsoft.com/office/powerpoint/2010/main" val="118388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Желудочковая тахикардия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2920" y="1518264"/>
            <a:ext cx="7863840" cy="1779740"/>
          </a:xfrm>
          <a:prstGeom prst="roundRect">
            <a:avLst/>
          </a:prstGeom>
          <a:solidFill>
            <a:srgbClr val="EAED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регулярный ритм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QRS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комплекс: широкий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Р зубцы: не определяются; либо АВ-диссоциация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Т зубцы: противоположны в полярности комплексам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 QRS</a:t>
            </a:r>
            <a:endParaRPr lang="ru-RU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мономорфные (одинаковые 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QRS)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и полиморфные 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если частота желудочков достаточно медленная,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может присутствовать пульс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3644" t="28942" r="24177" b="53616"/>
          <a:stretch/>
        </p:blipFill>
        <p:spPr>
          <a:xfrm>
            <a:off x="1117798" y="3414634"/>
            <a:ext cx="6789181" cy="127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6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Изменения в </a:t>
            </a:r>
            <a:r>
              <a:rPr lang="en-US" dirty="0" smtClean="0"/>
              <a:t>PALS</a:t>
            </a:r>
            <a:r>
              <a:rPr lang="ru-RU" dirty="0" smtClean="0"/>
              <a:t> 2020-2021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Резкое ухудшение состояния при проведении вентиляции </a:t>
            </a:r>
            <a:br>
              <a:rPr lang="ru-RU" sz="2000" dirty="0" smtClean="0"/>
            </a:br>
            <a:r>
              <a:rPr lang="ru-RU" sz="2000" dirty="0" smtClean="0"/>
              <a:t>(через маску / ЭТТ):</a:t>
            </a:r>
            <a:endParaRPr lang="ru-RU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mtClean="0"/>
              <a:t> </a:t>
            </a:r>
            <a:r>
              <a:rPr lang="ru-RU" smtClean="0"/>
              <a:t> </a:t>
            </a:r>
            <a:r>
              <a:rPr lang="en-US" sz="2000" b="1" smtClean="0">
                <a:solidFill>
                  <a:srgbClr val="FF0000"/>
                </a:solidFill>
              </a:rPr>
              <a:t>D</a:t>
            </a:r>
            <a:r>
              <a:rPr lang="ru-RU" sz="2000" smtClean="0">
                <a:solidFill>
                  <a:srgbClr val="FF0000"/>
                </a:solidFill>
              </a:rPr>
              <a:t> </a:t>
            </a:r>
            <a:r>
              <a:rPr lang="en-US" sz="2000" dirty="0" err="1" smtClean="0"/>
              <a:t>isplacement</a:t>
            </a:r>
            <a:r>
              <a:rPr lang="en-US" sz="2000" dirty="0" smtClean="0"/>
              <a:t> – </a:t>
            </a:r>
            <a:r>
              <a:rPr lang="ru-RU" sz="1800" dirty="0" smtClean="0"/>
              <a:t>смещение (ЭТТ, маски)</a:t>
            </a:r>
            <a:endParaRPr lang="en-US" sz="1600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smtClean="0">
                <a:solidFill>
                  <a:srgbClr val="FF0000"/>
                </a:solidFill>
              </a:rPr>
              <a:t>O </a:t>
            </a:r>
            <a:r>
              <a:rPr lang="en-US" sz="2000" smtClean="0"/>
              <a:t>bstruction</a:t>
            </a:r>
            <a:r>
              <a:rPr lang="ru-RU" sz="2000" smtClean="0"/>
              <a:t> – </a:t>
            </a:r>
            <a:r>
              <a:rPr lang="ru-RU" sz="1800" smtClean="0"/>
              <a:t>обструкция (ЭТТ, контур, дыхательные пути)</a:t>
            </a:r>
            <a:endParaRPr lang="en-US" sz="2000" b="1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smtClean="0">
                <a:solidFill>
                  <a:srgbClr val="FF0000"/>
                </a:solidFill>
              </a:rPr>
              <a:t>P </a:t>
            </a:r>
            <a:r>
              <a:rPr lang="en-US" sz="2000" smtClean="0"/>
              <a:t>neumothorax</a:t>
            </a:r>
            <a:r>
              <a:rPr lang="ru-RU" sz="2000" smtClean="0"/>
              <a:t> - </a:t>
            </a:r>
            <a:r>
              <a:rPr lang="ru-RU" sz="1800" smtClean="0"/>
              <a:t>пневмоторакс</a:t>
            </a:r>
            <a:endParaRPr lang="en-US" sz="1800" b="1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smtClean="0">
                <a:solidFill>
                  <a:srgbClr val="FF0000"/>
                </a:solidFill>
              </a:rPr>
              <a:t>E </a:t>
            </a:r>
            <a:r>
              <a:rPr lang="en-US" sz="2000" smtClean="0"/>
              <a:t>quipment</a:t>
            </a:r>
            <a:r>
              <a:rPr lang="ru-RU" sz="2000" smtClean="0"/>
              <a:t> – </a:t>
            </a:r>
            <a:r>
              <a:rPr lang="ru-RU" sz="1800" smtClean="0"/>
              <a:t>оборудование (аппарат, коннекторы, клапаны, контуры, кислород)</a:t>
            </a:r>
            <a:endParaRPr lang="en-US" sz="1800" b="1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</a:rPr>
              <a:t>S </a:t>
            </a:r>
            <a:r>
              <a:rPr lang="en-US" sz="2000" err="1" smtClean="0"/>
              <a:t>tomach</a:t>
            </a:r>
            <a:r>
              <a:rPr lang="en-US" sz="2000" smtClean="0"/>
              <a:t> </a:t>
            </a:r>
            <a:r>
              <a:rPr lang="ru-RU" sz="2000" smtClean="0"/>
              <a:t>– </a:t>
            </a:r>
            <a:r>
              <a:rPr lang="ru-RU" sz="1800" smtClean="0"/>
              <a:t>абдоминальный компартмент</a:t>
            </a:r>
            <a:endParaRPr lang="ru-RU" sz="1400" dirty="0" smtClean="0"/>
          </a:p>
        </p:txBody>
      </p:sp>
    </p:spTree>
    <p:extLst>
      <p:ext uri="{BB962C8B-B14F-4D97-AF65-F5344CB8AC3E}">
        <p14:creationId xmlns:p14="http://schemas.microsoft.com/office/powerpoint/2010/main" val="18211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PALS: </a:t>
            </a:r>
            <a:r>
              <a:rPr lang="ru" dirty="0" smtClean="0"/>
              <a:t>Тахикардия с пульсом у ребенка.</a:t>
            </a:r>
            <a:endParaRPr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188395" y="1109608"/>
            <a:ext cx="4356242" cy="123289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Первоначальная оценка и поддержка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2">
                    <a:lumMod val="50000"/>
                  </a:schemeClr>
                </a:solidFill>
              </a:rPr>
              <a:t>проходимость ДП, вентиляция при необходимости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2">
                    <a:lumMod val="50000"/>
                  </a:schemeClr>
                </a:solidFill>
              </a:rPr>
              <a:t>О2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2">
                    <a:lumMod val="50000"/>
                  </a:schemeClr>
                </a:solidFill>
              </a:rPr>
              <a:t>Мониторинг: определить ритм, ЧСС, АД, </a:t>
            </a:r>
            <a:r>
              <a:rPr lang="en-US" sz="1200" dirty="0" smtClean="0">
                <a:solidFill>
                  <a:schemeClr val="tx2">
                    <a:lumMod val="50000"/>
                  </a:schemeClr>
                </a:solidFill>
              </a:rPr>
              <a:t>SpO2</a:t>
            </a:r>
            <a:endParaRPr lang="ru-RU" sz="12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2">
                    <a:lumMod val="50000"/>
                  </a:schemeClr>
                </a:solidFill>
              </a:rPr>
              <a:t>в/в или в/к доступ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schemeClr val="tx2">
                    <a:lumMod val="50000"/>
                  </a:schemeClr>
                </a:solidFill>
              </a:rPr>
              <a:t>ЭКГ в 12 отведениях, если доступно</a:t>
            </a:r>
            <a:endParaRPr lang="ru-RU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08957" y="2568540"/>
            <a:ext cx="3417819" cy="137673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Возможно,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синусовая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тахикардия, если: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Р зубцы присутствуют и нормальны,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Вариабельный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RR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интервал,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ЧСС у детей до года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&lt; 220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в мин.,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ЧСС у детей после года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&lt;</a:t>
            </a:r>
            <a:r>
              <a:rPr lang="be-BY" dirty="0" smtClean="0">
                <a:solidFill>
                  <a:schemeClr val="tx2">
                    <a:lumMod val="50000"/>
                  </a:schemeClr>
                </a:solidFill>
              </a:rPr>
              <a:t> 180 в мин.</a:t>
            </a:r>
            <a:endParaRPr lang="en-US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08956" y="4253502"/>
            <a:ext cx="3417819" cy="4315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Поиск и лечение причины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1691835" y="3821989"/>
            <a:ext cx="226031" cy="3493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5789511" y="2219219"/>
            <a:ext cx="226031" cy="3493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72000" y="2650733"/>
            <a:ext cx="3123343" cy="102741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Гемодинамика нестабильна?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Острое нарушение сознания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Признаки шока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Гипотензия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7277552" y="3595372"/>
            <a:ext cx="226031" cy="3493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4996638" y="3595371"/>
            <a:ext cx="226031" cy="3493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72000" y="3996649"/>
            <a:ext cx="965771" cy="56507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ДА</a:t>
            </a:r>
            <a:endParaRPr lang="ru-RU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907681" y="3996649"/>
            <a:ext cx="965771" cy="56507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НЕТ</a:t>
            </a:r>
            <a:endParaRPr lang="ru-RU" b="1" dirty="0"/>
          </a:p>
        </p:txBody>
      </p:sp>
      <p:sp>
        <p:nvSpPr>
          <p:cNvPr id="9" name="Овал 8"/>
          <p:cNvSpPr/>
          <p:nvPr/>
        </p:nvSpPr>
        <p:spPr>
          <a:xfrm>
            <a:off x="6688476" y="3821989"/>
            <a:ext cx="1469205" cy="10376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PALS: </a:t>
            </a:r>
            <a:r>
              <a:rPr lang="ru" dirty="0" smtClean="0"/>
              <a:t>Тахикардия с пульсом у ребенка.</a:t>
            </a:r>
            <a:endParaRPr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79183" y="1078491"/>
            <a:ext cx="3123343" cy="483181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Гемодинамика стабильна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79183" y="1622438"/>
            <a:ext cx="3123343" cy="483181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QRS: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узкий или широкий?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4227838" y="1447777"/>
            <a:ext cx="226031" cy="3493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746718" y="1674400"/>
            <a:ext cx="1082234" cy="4831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Широкий </a:t>
            </a:r>
            <a:r>
              <a:rPr lang="en-US" b="1" dirty="0" smtClean="0"/>
              <a:t>&gt;</a:t>
            </a:r>
            <a:r>
              <a:rPr lang="ru-RU" b="1" dirty="0" smtClean="0"/>
              <a:t> 0,09 сек</a:t>
            </a:r>
            <a:endParaRPr lang="ru-RU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11701" y="2236284"/>
            <a:ext cx="3916137" cy="141018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Суправентрикулярная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тахикардия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Зубцы Р отсутствуют / патологические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RR</a:t>
            </a:r>
            <a:r>
              <a:rPr lang="be-BY" dirty="0" smtClean="0">
                <a:solidFill>
                  <a:schemeClr val="tx2">
                    <a:lumMod val="50000"/>
                  </a:schemeClr>
                </a:solidFill>
              </a:rPr>
              <a:t> интервал одинаковый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e-BY" dirty="0" smtClean="0">
                <a:solidFill>
                  <a:schemeClr val="tx2">
                    <a:lumMod val="50000"/>
                  </a:schemeClr>
                </a:solidFill>
              </a:rPr>
              <a:t>ЧСС у детей до года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&gt; 220/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мин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ЧСС у детей после года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&gt;180/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мин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Анамнез: внезапно начавшаяся аритмия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993241" y="2239479"/>
            <a:ext cx="2845942" cy="47085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Желудочковая тахикардия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11700" y="1652676"/>
            <a:ext cx="1082234" cy="4831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Узкий </a:t>
            </a:r>
            <a:br>
              <a:rPr lang="ru-RU" b="1" dirty="0" smtClean="0"/>
            </a:br>
            <a:r>
              <a:rPr lang="ru-RU" b="1" dirty="0" smtClean="0"/>
              <a:t>≤ 0,09 сек</a:t>
            </a:r>
            <a:endParaRPr lang="ru-RU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15106" y="3731797"/>
            <a:ext cx="2352782" cy="55480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Вагусные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маневры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15106" y="4371926"/>
            <a:ext cx="2352782" cy="55480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Если есть в/в или в/к доступ -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аденозин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2941857" y="1991724"/>
            <a:ext cx="226031" cy="3493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5460737" y="1991724"/>
            <a:ext cx="226031" cy="3493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926411" y="4197265"/>
            <a:ext cx="226031" cy="3493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922985" y="3602477"/>
            <a:ext cx="226031" cy="3493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993241" y="2997451"/>
            <a:ext cx="2845942" cy="8139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Аденозин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</a:t>
            </a:r>
          </a:p>
          <a:p>
            <a:pPr algn="ctr"/>
            <a:r>
              <a:rPr lang="ru-RU" sz="1200" i="1" dirty="0" smtClean="0">
                <a:solidFill>
                  <a:schemeClr val="tx2">
                    <a:lumMod val="50000"/>
                  </a:schemeClr>
                </a:solidFill>
              </a:rPr>
              <a:t>если ритм </a:t>
            </a:r>
            <a:r>
              <a:rPr lang="ru-RU" sz="1200" b="1" i="1" dirty="0" smtClean="0">
                <a:solidFill>
                  <a:schemeClr val="tx2">
                    <a:lumMod val="50000"/>
                  </a:schemeClr>
                </a:solidFill>
              </a:rPr>
              <a:t>регулярный</a:t>
            </a:r>
            <a:r>
              <a:rPr lang="ru-RU" sz="1200" i="1" dirty="0" smtClean="0">
                <a:solidFill>
                  <a:schemeClr val="tx2">
                    <a:lumMod val="50000"/>
                  </a:schemeClr>
                </a:solidFill>
              </a:rPr>
              <a:t> и </a:t>
            </a:r>
            <a:r>
              <a:rPr lang="en-US" sz="1200" i="1" dirty="0" smtClean="0">
                <a:solidFill>
                  <a:schemeClr val="tx2">
                    <a:lumMod val="50000"/>
                  </a:schemeClr>
                </a:solidFill>
              </a:rPr>
              <a:t>QRS </a:t>
            </a:r>
            <a:r>
              <a:rPr lang="ru-RU" sz="1200" b="1" i="1" dirty="0" smtClean="0">
                <a:solidFill>
                  <a:schemeClr val="tx2">
                    <a:lumMod val="50000"/>
                  </a:schemeClr>
                </a:solidFill>
              </a:rPr>
              <a:t>мономорфный</a:t>
            </a:r>
            <a:endParaRPr lang="ru-RU" sz="12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4" name="Стрелка вниз 23"/>
          <p:cNvSpPr/>
          <p:nvPr/>
        </p:nvSpPr>
        <p:spPr>
          <a:xfrm>
            <a:off x="6234697" y="2658673"/>
            <a:ext cx="226031" cy="3493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993241" y="4136499"/>
            <a:ext cx="2845942" cy="47085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Консультация кардиолога-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аритмолога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5" name="Стрелка вниз 24"/>
          <p:cNvSpPr/>
          <p:nvPr/>
        </p:nvSpPr>
        <p:spPr>
          <a:xfrm>
            <a:off x="6234697" y="3731797"/>
            <a:ext cx="226031" cy="3493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86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Вагусные</a:t>
            </a:r>
            <a:r>
              <a:rPr lang="ru-RU" dirty="0" smtClean="0"/>
              <a:t> маневры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1304817"/>
            <a:ext cx="8520600" cy="3264057"/>
          </a:xfrm>
        </p:spPr>
        <p:txBody>
          <a:bodyPr/>
          <a:lstStyle/>
          <a:p>
            <a:pPr lvl="1" indent="-355600">
              <a:spcBef>
                <a:spcPts val="0"/>
              </a:spcBef>
              <a:buSzPts val="2000"/>
            </a:pPr>
            <a:r>
              <a:rPr lang="ru-RU" sz="2000" dirty="0" smtClean="0"/>
              <a:t>Лёд </a:t>
            </a:r>
            <a:r>
              <a:rPr lang="ru-RU" sz="2000" dirty="0"/>
              <a:t>на лицо на 15-20 сек </a:t>
            </a:r>
            <a:r>
              <a:rPr lang="en-US" sz="2000" smtClean="0"/>
              <a:t/>
            </a:r>
            <a:br>
              <a:rPr lang="en-US" sz="2000" smtClean="0"/>
            </a:br>
            <a:r>
              <a:rPr lang="ru-RU" sz="2000" b="1" smtClean="0"/>
              <a:t>ПРОХОДИМОСТЬ </a:t>
            </a:r>
            <a:r>
              <a:rPr lang="ru-RU" sz="2000" b="1" dirty="0"/>
              <a:t>ВДП!</a:t>
            </a:r>
          </a:p>
          <a:p>
            <a:pPr lvl="1" indent="-355600">
              <a:spcBef>
                <a:spcPts val="0"/>
              </a:spcBef>
              <a:buSzPts val="2000"/>
            </a:pPr>
            <a:r>
              <a:rPr lang="ru-RU" sz="2000" dirty="0" err="1" smtClean="0"/>
              <a:t>Вальсальва</a:t>
            </a:r>
            <a:endParaRPr lang="ru-RU" sz="2000" dirty="0"/>
          </a:p>
          <a:p>
            <a:pPr lvl="1" indent="-355600">
              <a:spcBef>
                <a:spcPts val="0"/>
              </a:spcBef>
              <a:buSzPts val="2000"/>
            </a:pPr>
            <a:r>
              <a:rPr lang="ru-RU" sz="2000" dirty="0"/>
              <a:t>Подуть через тонкую трубочку /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sz="2000" dirty="0" smtClean="0"/>
              <a:t>подуть </a:t>
            </a:r>
            <a:r>
              <a:rPr lang="ru-RU" sz="2000" dirty="0"/>
              <a:t>на большой палец ноги</a:t>
            </a:r>
          </a:p>
          <a:p>
            <a:pPr lvl="1" indent="-355600">
              <a:spcBef>
                <a:spcPts val="0"/>
              </a:spcBef>
              <a:buSzPts val="2000"/>
            </a:pPr>
            <a:r>
              <a:rPr lang="ru-RU" sz="2000" dirty="0"/>
              <a:t>Натужиться</a:t>
            </a:r>
          </a:p>
          <a:p>
            <a:pPr lvl="1" indent="-355600">
              <a:spcBef>
                <a:spcPts val="0"/>
              </a:spcBef>
              <a:buSzPts val="2000"/>
            </a:pPr>
            <a:r>
              <a:rPr lang="ru-RU" sz="2000" dirty="0"/>
              <a:t>Вызвать рвоту</a:t>
            </a:r>
          </a:p>
          <a:p>
            <a:pPr lvl="1" indent="-355600">
              <a:spcBef>
                <a:spcPts val="0"/>
              </a:spcBef>
              <a:buSzPts val="2000"/>
            </a:pPr>
            <a:r>
              <a:rPr lang="ru-RU" sz="2000" dirty="0" smtClean="0"/>
              <a:t>Односторонний массаж </a:t>
            </a:r>
            <a:r>
              <a:rPr lang="ru-RU" sz="2000" dirty="0"/>
              <a:t>каротидного синуса</a:t>
            </a:r>
          </a:p>
          <a:p>
            <a:pPr lvl="1" indent="-355600">
              <a:spcBef>
                <a:spcPts val="0"/>
              </a:spcBef>
              <a:buSzPts val="2000"/>
            </a:pPr>
            <a:r>
              <a:rPr lang="ru-RU" sz="1800" dirty="0" smtClean="0"/>
              <a:t>Санация </a:t>
            </a:r>
            <a:r>
              <a:rPr lang="ru-RU" sz="1800" dirty="0"/>
              <a:t>ВДП / </a:t>
            </a:r>
            <a:r>
              <a:rPr lang="ru-RU" sz="1800" dirty="0" smtClean="0"/>
              <a:t>ТБД; постановка </a:t>
            </a:r>
            <a:r>
              <a:rPr lang="ru-RU" sz="1800" dirty="0"/>
              <a:t>желудочного зонда</a:t>
            </a:r>
          </a:p>
          <a:p>
            <a:pPr lvl="1" indent="-355600">
              <a:spcBef>
                <a:spcPts val="0"/>
              </a:spcBef>
              <a:buSzPts val="2000"/>
            </a:pPr>
            <a:r>
              <a:rPr lang="ru-RU" sz="1800" dirty="0" smtClean="0"/>
              <a:t>Надавливать </a:t>
            </a:r>
            <a:r>
              <a:rPr lang="ru-RU" sz="1800" dirty="0"/>
              <a:t>на глазные яблоки </a:t>
            </a:r>
            <a:r>
              <a:rPr lang="ru-RU" sz="1800" dirty="0" smtClean="0"/>
              <a:t>–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ru-RU" sz="1800" b="1" u="sng" dirty="0" smtClean="0"/>
              <a:t>не </a:t>
            </a:r>
            <a:r>
              <a:rPr lang="ru-RU" sz="1800" b="1" u="sng" dirty="0"/>
              <a:t>рекомендуется</a:t>
            </a:r>
            <a:r>
              <a:rPr lang="ru-RU" sz="1800" dirty="0"/>
              <a:t>, риск повреждения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ru-RU" sz="1800" dirty="0" smtClean="0"/>
              <a:t>роговицы!</a:t>
            </a:r>
            <a:endParaRPr lang="ru-RU" sz="1800" dirty="0"/>
          </a:p>
        </p:txBody>
      </p:sp>
      <p:pic>
        <p:nvPicPr>
          <p:cNvPr id="2050" name="Picture 2" descr="How the Valsalva Maneuver Work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4" r="14570"/>
          <a:stretch/>
        </p:blipFill>
        <p:spPr bwMode="auto">
          <a:xfrm>
            <a:off x="6583995" y="1860138"/>
            <a:ext cx="1619988" cy="1541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upra Ventricular Tachycardia Pathophysiology ECG features Management  Author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62" t="47994" r="5040" b="5664"/>
          <a:stretch/>
        </p:blipFill>
        <p:spPr bwMode="auto">
          <a:xfrm>
            <a:off x="6583995" y="3401262"/>
            <a:ext cx="1654141" cy="137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45936" t="44204" r="21847" b="25906"/>
          <a:stretch/>
        </p:blipFill>
        <p:spPr>
          <a:xfrm>
            <a:off x="5837454" y="195020"/>
            <a:ext cx="3113069" cy="1623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00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Аденозин – препарат выбора</a:t>
            </a:r>
            <a:endParaRPr lang="ru-RU" dirty="0"/>
          </a:p>
        </p:txBody>
      </p:sp>
      <p:pic>
        <p:nvPicPr>
          <p:cNvPr id="4" name="IMG_6020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32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1700" y="1468563"/>
            <a:ext cx="4902614" cy="27577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9287" y="1468563"/>
            <a:ext cx="2928991" cy="1658256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5559287" y="3272545"/>
            <a:ext cx="3399351" cy="138806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Не эффективен при: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Трепетании предсердий (но поможет в диагностике),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Фибрилляции предсердий,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При других механизмах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тахиаритмий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, кроме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re-entry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6851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Аденозин</a:t>
            </a:r>
            <a:endParaRPr lang="ru-RU" dirty="0"/>
          </a:p>
        </p:txBody>
      </p:sp>
      <p:pic>
        <p:nvPicPr>
          <p:cNvPr id="3" name="IMG_941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31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1700" y="1448656"/>
            <a:ext cx="5041187" cy="2835668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5462873" y="1345617"/>
            <a:ext cx="3588660" cy="30417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Аденозин-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рефрактерная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СВТ: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Амиодарон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(загрузка: 5 мг/кг за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20-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60 минут, титр 5-15 мкг/кг/мин)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Повторные дозы по 5 мг/кг до суммарной 15 мг/кг за сутки.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Максимальная разовая доза – 300 мг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Снижает сократимость миокарда и может вызвать гипотензию!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Прокаинамид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в/в 15 мг/кг за 30-60 мин.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Верапамил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0,1 мг/кг (до 5 мг) в/в медленно,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противопоказан у детей до года!</a:t>
            </a:r>
          </a:p>
        </p:txBody>
      </p:sp>
    </p:spTree>
    <p:extLst>
      <p:ext uri="{BB962C8B-B14F-4D97-AF65-F5344CB8AC3E}">
        <p14:creationId xmlns:p14="http://schemas.microsoft.com/office/powerpoint/2010/main" val="292676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Коррекция </a:t>
            </a:r>
            <a:r>
              <a:rPr lang="ru-RU" dirty="0" err="1" smtClean="0"/>
              <a:t>дисэлектролитемий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73580" y="1587583"/>
            <a:ext cx="5505980" cy="138806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Целевой уровень калия: 4,5-5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ммоль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/л</a:t>
            </a:r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Доза для коррекции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гипокалиемии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: 0,5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ммоль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/кг в/в за два часа.</a:t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При возможности контроля уровня калия: 1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ммоль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/кг в/в за 1 час.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73580" y="3137268"/>
            <a:ext cx="5505980" cy="138806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Также рекомендовано введение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магния сульфата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50-100 мг/кг в/в за 30-60 минут, до суммарной суточной дозы 300 мг/кг.</a:t>
            </a:r>
          </a:p>
        </p:txBody>
      </p:sp>
    </p:spTree>
    <p:extLst>
      <p:ext uri="{BB962C8B-B14F-4D97-AF65-F5344CB8AC3E}">
        <p14:creationId xmlns:p14="http://schemas.microsoft.com/office/powerpoint/2010/main" val="249296255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5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PALS: </a:t>
            </a:r>
            <a:r>
              <a:rPr lang="ru" dirty="0" smtClean="0"/>
              <a:t>Тахикардия с пульсом у ребенка.</a:t>
            </a:r>
            <a:endParaRPr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79183" y="1078491"/>
            <a:ext cx="3123343" cy="483181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Гемодинамика нестабильна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779183" y="1622438"/>
            <a:ext cx="3123343" cy="483181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QRS: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узкий или широкий?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4227838" y="1447777"/>
            <a:ext cx="226031" cy="3493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746718" y="1674400"/>
            <a:ext cx="1082234" cy="4831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Широкий </a:t>
            </a:r>
            <a:r>
              <a:rPr lang="en-US" b="1" dirty="0" smtClean="0"/>
              <a:t>&gt;</a:t>
            </a:r>
            <a:r>
              <a:rPr lang="ru-RU" b="1" dirty="0" smtClean="0"/>
              <a:t> 0,09 сек</a:t>
            </a:r>
            <a:endParaRPr lang="ru-RU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11702" y="2236284"/>
            <a:ext cx="3231194" cy="47404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Суправентрикулярная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тахикардия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993241" y="2239479"/>
            <a:ext cx="2845942" cy="47085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Желудочковая тахикардия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11700" y="1652676"/>
            <a:ext cx="1082234" cy="4831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Узкий </a:t>
            </a:r>
            <a:br>
              <a:rPr lang="ru-RU" b="1" dirty="0" smtClean="0"/>
            </a:br>
            <a:r>
              <a:rPr lang="ru-RU" b="1" dirty="0" smtClean="0"/>
              <a:t>≤ 0,09 сек</a:t>
            </a:r>
            <a:endParaRPr lang="ru-RU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50908" y="3811444"/>
            <a:ext cx="2760301" cy="94549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Нет доступа или аденозин неэффективен –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синхронизированная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кардиоверсия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57322" y="3015657"/>
            <a:ext cx="2352782" cy="55480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Если есть в/в или в/к доступ -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аденозин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2941857" y="1991724"/>
            <a:ext cx="226031" cy="3493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5460737" y="1991724"/>
            <a:ext cx="226031" cy="3493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852755" y="2656163"/>
            <a:ext cx="226093" cy="12032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2941856" y="2656162"/>
            <a:ext cx="226031" cy="3493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993241" y="2997451"/>
            <a:ext cx="2845942" cy="81399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Синхронизированная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кардиоверсия</a:t>
            </a:r>
            <a:endParaRPr lang="ru-RU" sz="1200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4" name="Стрелка вниз 23"/>
          <p:cNvSpPr/>
          <p:nvPr/>
        </p:nvSpPr>
        <p:spPr>
          <a:xfrm>
            <a:off x="6234697" y="2658673"/>
            <a:ext cx="226031" cy="3493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4393096" y="1078491"/>
            <a:ext cx="1133061" cy="48318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941856" y="2751815"/>
            <a:ext cx="203766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2923486" y="2823023"/>
            <a:ext cx="203766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80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Синхронизированная </a:t>
            </a:r>
            <a:r>
              <a:rPr lang="ru-RU" dirty="0" err="1" smtClean="0"/>
              <a:t>кардиоверсия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3271" y="1413323"/>
            <a:ext cx="3748729" cy="20209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lvl="0" indent="-342900">
              <a:buSzPts val="1800"/>
              <a:buChar char="●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Исключить наличие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тромбов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в полостях сердца (стандарт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- ЧП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ЭхоКГ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),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если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*трепетание предсердий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длится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более 48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часов.</a:t>
            </a:r>
          </a:p>
          <a:p>
            <a:pPr marL="457200" lvl="0" indent="-342900">
              <a:buSzPts val="1800"/>
              <a:buChar char="●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ОТМЕНИТЬ ДИГОКСИН за 48 часов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до процедуры.</a:t>
            </a:r>
          </a:p>
          <a:p>
            <a:pPr marL="457200" lvl="0" indent="-342900">
              <a:buSzPts val="1800"/>
              <a:buChar char="●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Антикоагулянты </a:t>
            </a:r>
          </a:p>
          <a:p>
            <a:pPr marL="457200" lvl="0" indent="-342900">
              <a:buSzPts val="1800"/>
              <a:buChar char="●"/>
            </a:pP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Седация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и анальгезия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1185" t="25593" r="32407" b="60936"/>
          <a:stretch/>
        </p:blipFill>
        <p:spPr>
          <a:xfrm>
            <a:off x="5122280" y="1173003"/>
            <a:ext cx="3710020" cy="7721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1334" t="28292" r="31667" b="32729"/>
          <a:stretch/>
        </p:blipFill>
        <p:spPr>
          <a:xfrm>
            <a:off x="5362141" y="2019822"/>
            <a:ext cx="3190558" cy="1890702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6385350" y="2967352"/>
            <a:ext cx="2026003" cy="21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411017" y="3071191"/>
            <a:ext cx="309280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5411017" y="3165001"/>
            <a:ext cx="3092803" cy="66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5453298" y="3273287"/>
            <a:ext cx="20540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4315147" y="3975650"/>
            <a:ext cx="4695290" cy="69909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При отсутствии тромбов перед </a:t>
            </a:r>
            <a:r>
              <a:rPr lang="ru-RU" sz="1000" dirty="0" err="1" smtClean="0">
                <a:solidFill>
                  <a:schemeClr val="tx2">
                    <a:lumMod val="75000"/>
                  </a:schemeClr>
                </a:solidFill>
              </a:rPr>
              <a:t>кардиоверсией</a:t>
            </a:r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 рекомендуется </a:t>
            </a:r>
            <a:r>
              <a:rPr lang="ru-RU" sz="1000" dirty="0" err="1" smtClean="0">
                <a:solidFill>
                  <a:schemeClr val="tx2">
                    <a:lumMod val="75000"/>
                  </a:schemeClr>
                </a:solidFill>
              </a:rPr>
              <a:t>антикоагулянтная</a:t>
            </a:r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 терапия НМГ или НФГ (с АЧТВ </a:t>
            </a:r>
            <a:r>
              <a:rPr lang="en-US" sz="1000" dirty="0" smtClean="0">
                <a:solidFill>
                  <a:schemeClr val="tx2">
                    <a:lumMod val="75000"/>
                  </a:schemeClr>
                </a:solidFill>
              </a:rPr>
              <a:t>R 1,5-2)</a:t>
            </a:r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, а терапевтическая </a:t>
            </a:r>
            <a:r>
              <a:rPr lang="ru-RU" sz="1000" dirty="0" err="1" smtClean="0">
                <a:solidFill>
                  <a:schemeClr val="tx2">
                    <a:lumMod val="75000"/>
                  </a:schemeClr>
                </a:solidFill>
              </a:rPr>
              <a:t>антикоагуляция</a:t>
            </a:r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 антагонистами </a:t>
            </a:r>
            <a:r>
              <a:rPr lang="ru-RU" sz="1000" dirty="0" err="1" smtClean="0">
                <a:solidFill>
                  <a:schemeClr val="tx2">
                    <a:lumMod val="75000"/>
                  </a:schemeClr>
                </a:solidFill>
              </a:rPr>
              <a:t>вит.К</a:t>
            </a:r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 (с МНО 2,0-3,0) должна быть продолжена в течение как минимум 4 недель после.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63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Синхронизированная </a:t>
            </a:r>
            <a:r>
              <a:rPr lang="ru-RU" dirty="0" err="1" smtClean="0"/>
              <a:t>кардиоверсия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11700" y="1404729"/>
            <a:ext cx="2663413" cy="9342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1. Включить дефибриллятор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2. Прикрепить ЭКГ от дефибриллятора к пациенту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92" y="2423767"/>
            <a:ext cx="1855047" cy="2473396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4572000" y="1404729"/>
            <a:ext cx="3551583" cy="9342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3. Выбрать отведение («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LEAD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»)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4. Перейти в синхронизированный режим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34"/>
          <a:stretch/>
        </p:blipFill>
        <p:spPr>
          <a:xfrm>
            <a:off x="6478450" y="2423767"/>
            <a:ext cx="2462495" cy="24712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00" b="1739"/>
          <a:stretch/>
        </p:blipFill>
        <p:spPr>
          <a:xfrm>
            <a:off x="3819628" y="2424612"/>
            <a:ext cx="2528163" cy="2472911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5936974" y="3488773"/>
            <a:ext cx="337930" cy="17229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136296" y="3041373"/>
            <a:ext cx="172278" cy="14924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353094" y="3041373"/>
            <a:ext cx="172278" cy="14924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821683" y="3041373"/>
            <a:ext cx="172278" cy="14924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591633" y="3043459"/>
            <a:ext cx="172278" cy="14924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761073" y="4841245"/>
            <a:ext cx="44619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+mn-lt"/>
              </a:rPr>
              <a:t>Вход в синхронизированный режим на дефибрилляторе </a:t>
            </a:r>
            <a:r>
              <a:rPr lang="en-US" sz="1200" dirty="0" err="1" smtClean="0">
                <a:latin typeface="+mn-lt"/>
              </a:rPr>
              <a:t>Lifepak</a:t>
            </a:r>
            <a:endParaRPr lang="ru-RU" dirty="0">
              <a:latin typeface="+mn-lt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5609690" y="3643986"/>
            <a:ext cx="14383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755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Синхронизированная </a:t>
            </a:r>
            <a:r>
              <a:rPr lang="ru-RU" dirty="0" err="1" smtClean="0"/>
              <a:t>кардиоверсия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10209" y="1411357"/>
            <a:ext cx="3863008" cy="7951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4. Подготовить возрастные электроды 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(до 10 кг – маленькие)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IMG_773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54" end="2395"/>
                </p14:media>
              </p:ext>
            </p:extLst>
          </p:nvPr>
        </p:nvPicPr>
        <p:blipFill rotWithShape="1">
          <a:blip r:embed="rId4"/>
          <a:srcRect t="13949" b="10504"/>
          <a:stretch>
            <a:fillRect/>
          </a:stretch>
        </p:blipFill>
        <p:spPr>
          <a:xfrm>
            <a:off x="510209" y="2287074"/>
            <a:ext cx="1677090" cy="22517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46"/>
          <a:stretch/>
        </p:blipFill>
        <p:spPr>
          <a:xfrm>
            <a:off x="6632713" y="1808922"/>
            <a:ext cx="2308780" cy="27291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550" y="1808922"/>
            <a:ext cx="2046830" cy="2729106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5618922" y="3151031"/>
            <a:ext cx="311426" cy="55295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957930" y="2531165"/>
            <a:ext cx="324678" cy="14577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366361" y="2097156"/>
            <a:ext cx="125897" cy="15678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545425" y="2097156"/>
            <a:ext cx="125897" cy="15678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187297" y="2097155"/>
            <a:ext cx="125897" cy="15678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397177" y="4471767"/>
            <a:ext cx="44619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+mn-lt"/>
              </a:rPr>
              <a:t>Вход в синхронизированный режим на дефибрилляторе </a:t>
            </a:r>
            <a:r>
              <a:rPr lang="en-US" sz="1200" dirty="0" err="1" smtClean="0">
                <a:latin typeface="+mn-lt"/>
              </a:rPr>
              <a:t>Mindray</a:t>
            </a:r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75174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Потенциально обратимые причины остановки кровообращения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2960" y="1489753"/>
            <a:ext cx="3862056" cy="3041150"/>
          </a:xfrm>
          <a:prstGeom prst="roundRect">
            <a:avLst/>
          </a:prstGeom>
          <a:solidFill>
            <a:srgbClr val="93C47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err="1" smtClean="0">
                <a:solidFill>
                  <a:srgbClr val="002060"/>
                </a:solidFill>
              </a:rPr>
              <a:t>Г</a:t>
            </a:r>
            <a:r>
              <a:rPr lang="ru-RU" sz="2000" b="1" dirty="0" err="1" smtClean="0"/>
              <a:t>иповолемия</a:t>
            </a:r>
            <a:endParaRPr lang="ru-RU" sz="2000" b="1" dirty="0" smtClean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2060"/>
                </a:solidFill>
              </a:rPr>
              <a:t>Г</a:t>
            </a:r>
            <a:r>
              <a:rPr lang="ru-RU" sz="2000" b="1" dirty="0" smtClean="0"/>
              <a:t>ипоксия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err="1" smtClean="0">
                <a:solidFill>
                  <a:srgbClr val="002060"/>
                </a:solidFill>
              </a:rPr>
              <a:t>Г</a:t>
            </a:r>
            <a:r>
              <a:rPr lang="ru-RU" sz="2000" b="1" dirty="0" err="1" smtClean="0"/>
              <a:t>ипер</a:t>
            </a:r>
            <a:r>
              <a:rPr lang="ru-RU" sz="2000" b="1" dirty="0" smtClean="0"/>
              <a:t>- /</a:t>
            </a:r>
            <a:r>
              <a:rPr lang="ru-RU" sz="2000" b="1" dirty="0" err="1" smtClean="0"/>
              <a:t>гипокалиемия</a:t>
            </a:r>
            <a:endParaRPr lang="ru-RU" sz="2000" b="1" dirty="0" smtClean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2060"/>
                </a:solidFill>
              </a:rPr>
              <a:t>Г</a:t>
            </a:r>
            <a:r>
              <a:rPr lang="ru-RU" sz="2000" b="1" dirty="0" smtClean="0"/>
              <a:t>ипогликемия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2060"/>
                </a:solidFill>
              </a:rPr>
              <a:t>Г</a:t>
            </a:r>
            <a:r>
              <a:rPr lang="ru-RU" sz="2000" b="1" dirty="0" smtClean="0"/>
              <a:t>ипотермия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2060"/>
                </a:solidFill>
              </a:rPr>
              <a:t>Г</a:t>
            </a:r>
            <a:r>
              <a:rPr lang="ru-RU" sz="2000" b="1" dirty="0" smtClean="0"/>
              <a:t>идроген-ион (ацидоз)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70978" y="1489753"/>
            <a:ext cx="3831233" cy="3041150"/>
          </a:xfrm>
          <a:prstGeom prst="roundRect">
            <a:avLst/>
          </a:prstGeom>
          <a:solidFill>
            <a:srgbClr val="93C47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2060"/>
                </a:solidFill>
              </a:rPr>
              <a:t>Т</a:t>
            </a:r>
            <a:r>
              <a:rPr lang="ru-RU" sz="2000" b="1" dirty="0" smtClean="0"/>
              <a:t>оксины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2060"/>
                </a:solidFill>
              </a:rPr>
              <a:t>Т</a:t>
            </a:r>
            <a:r>
              <a:rPr lang="ru-RU" sz="2000" b="1" dirty="0" smtClean="0"/>
              <a:t>оракс (</a:t>
            </a:r>
            <a:r>
              <a:rPr lang="ru-RU" sz="2000" dirty="0" smtClean="0"/>
              <a:t>напряженный пневмоторакс</a:t>
            </a:r>
            <a:r>
              <a:rPr lang="ru-RU" sz="2000" b="1" dirty="0" smtClean="0"/>
              <a:t>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2060"/>
                </a:solidFill>
              </a:rPr>
              <a:t>Т</a:t>
            </a:r>
            <a:r>
              <a:rPr lang="ru-RU" sz="2000" b="1" dirty="0" smtClean="0"/>
              <a:t>ампонада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2060"/>
                </a:solidFill>
              </a:rPr>
              <a:t>Т</a:t>
            </a:r>
            <a:r>
              <a:rPr lang="ru-RU" sz="2000" b="1" dirty="0" smtClean="0"/>
              <a:t>ромбоз (</a:t>
            </a:r>
            <a:r>
              <a:rPr lang="ru-RU" sz="2000" dirty="0" smtClean="0"/>
              <a:t>коронарный или легочный</a:t>
            </a:r>
            <a:r>
              <a:rPr lang="ru-RU" sz="2000" b="1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689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Синхронизированная </a:t>
            </a:r>
            <a:r>
              <a:rPr lang="ru-RU" dirty="0" err="1" smtClean="0"/>
              <a:t>кардиоверсия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13349" y="1835426"/>
            <a:ext cx="3958373" cy="657547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Aft>
                <a:spcPts val="1600"/>
              </a:spcAft>
            </a:pPr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Кнопка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синхронизации SYNC </a:t>
            </a:r>
            <a:r>
              <a:rPr lang="ru-RU" b="1" i="1" u="sng" dirty="0">
                <a:solidFill>
                  <a:schemeClr val="tx2">
                    <a:lumMod val="75000"/>
                  </a:schemeClr>
                </a:solidFill>
              </a:rPr>
              <a:t>перед каждым разрядом нажимается заново!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90331" y="1411356"/>
            <a:ext cx="4432852" cy="31672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5.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Седация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и анальгезия *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6. Нанести гель на электроды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7. Расположить электроды на теле пациента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электрод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APEX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(ВЕРХУШКА) – чуть ниже и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латеральнее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левого соска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электрод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STERNUM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(ГРУДИНА) – под правой ключицей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dirty="0" err="1" smtClean="0">
                <a:solidFill>
                  <a:schemeClr val="tx2">
                    <a:lumMod val="75000"/>
                  </a:schemeClr>
                </a:solidFill>
              </a:rPr>
              <a:t>передне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-заднее расположение: середина грудной клетки слева от грудины + середина спины между лопатками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8. Нанести разряд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0,5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1 Дж/кг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повторный разряд 2 Дж/кг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после второй неудачной попытки – рассмотреть введение загрузки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амиодарона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707" r="14226" b="20761"/>
          <a:stretch/>
        </p:blipFill>
        <p:spPr>
          <a:xfrm>
            <a:off x="5013349" y="3042821"/>
            <a:ext cx="1937346" cy="14842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8309"/>
          <a:stretch/>
        </p:blipFill>
        <p:spPr>
          <a:xfrm>
            <a:off x="7040861" y="3049447"/>
            <a:ext cx="1930861" cy="147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4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Дефибрилляция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96956" y="1358347"/>
            <a:ext cx="8050696" cy="689113"/>
          </a:xfrm>
          <a:prstGeom prst="roundRect">
            <a:avLst/>
          </a:prstGeom>
          <a:solidFill>
            <a:srgbClr val="93C47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Проводится при фибрилляции желудочков, желудочковой тахикардии БЕЗ пульса.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Не требует синхронизации.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Проводится на фоне СЛР –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не требует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седации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и анальгезии.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96956" y="2139590"/>
            <a:ext cx="1694056" cy="120784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Начать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СЛР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68993" y="2139590"/>
            <a:ext cx="2514999" cy="120784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</a:rPr>
              <a:t>Включить дефибриллятор, выбрать возрастные электроды, нанести гель, расположить электроды на теле пациента</a:t>
            </a:r>
            <a:endParaRPr lang="ru-RU" sz="11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667016" y="2138007"/>
            <a:ext cx="1621772" cy="120784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! После каждого разряда - Возобновить СЛР,</a:t>
            </a:r>
          </a:p>
          <a:p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</a:rPr>
              <a:t>оценка ритма через 2 минуты</a:t>
            </a:r>
            <a:endParaRPr lang="ru-RU" sz="11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30852" t="24869" r="31666" b="59193"/>
          <a:stretch/>
        </p:blipFill>
        <p:spPr>
          <a:xfrm>
            <a:off x="145775" y="3720915"/>
            <a:ext cx="3680718" cy="88040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9390" y="4552122"/>
            <a:ext cx="27829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+mn-lt"/>
              </a:rPr>
              <a:t>Полиморфная ЖТ без пульса</a:t>
            </a:r>
            <a:endParaRPr lang="ru-RU" sz="1000" dirty="0">
              <a:latin typeface="+mn-lt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/>
          <a:srcRect l="30852" t="69313" r="31666" b="14885"/>
          <a:stretch/>
        </p:blipFill>
        <p:spPr>
          <a:xfrm>
            <a:off x="4287077" y="3718501"/>
            <a:ext cx="3722570" cy="88282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207565" y="4552121"/>
            <a:ext cx="26106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latin typeface="+mn-lt"/>
              </a:rPr>
              <a:t>Фибрилляция желудочков</a:t>
            </a:r>
            <a:endParaRPr lang="ru-RU" sz="1000" dirty="0">
              <a:latin typeface="+mn-lt"/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2220976" y="2674456"/>
            <a:ext cx="318052" cy="13788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3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Дефибрилляция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2804" y="1425239"/>
            <a:ext cx="702366" cy="69573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АНА, 2020</a:t>
            </a: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79479" y="1425239"/>
            <a:ext cx="852755" cy="69573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100" dirty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11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(1) </a:t>
            </a:r>
          </a:p>
          <a:p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</a:rPr>
              <a:t>2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Дж/кг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Стрелка вправо 19"/>
          <p:cNvSpPr/>
          <p:nvPr/>
        </p:nvSpPr>
        <p:spPr>
          <a:xfrm>
            <a:off x="2387252" y="1710647"/>
            <a:ext cx="318052" cy="13788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2356429" y="3229324"/>
            <a:ext cx="318052" cy="13788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03832" y="2927150"/>
            <a:ext cx="702366" cy="69573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Euro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, 202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1</a:t>
            </a: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Молния 8"/>
          <p:cNvSpPr/>
          <p:nvPr/>
        </p:nvSpPr>
        <p:spPr>
          <a:xfrm>
            <a:off x="1695236" y="1500027"/>
            <a:ext cx="380144" cy="421240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458930" y="2927149"/>
            <a:ext cx="852755" cy="69573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100" dirty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11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(1) </a:t>
            </a:r>
          </a:p>
          <a:p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Дж/кг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6" name="Молния 25"/>
          <p:cNvSpPr/>
          <p:nvPr/>
        </p:nvSpPr>
        <p:spPr>
          <a:xfrm>
            <a:off x="1695235" y="3064398"/>
            <a:ext cx="380144" cy="421240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751762" y="1428924"/>
            <a:ext cx="852755" cy="69573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100" dirty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11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(2) </a:t>
            </a:r>
          </a:p>
          <a:p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Дж/кг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944903" y="1425238"/>
            <a:ext cx="1033595" cy="69573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Адреналин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251806" y="1425239"/>
            <a:ext cx="852755" cy="69573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100" dirty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11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(3) </a:t>
            </a:r>
          </a:p>
          <a:p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Дж/кг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751761" y="2927149"/>
            <a:ext cx="852755" cy="69573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100" dirty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11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(2) </a:t>
            </a:r>
          </a:p>
          <a:p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Дж/кг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001784" y="2927149"/>
            <a:ext cx="852755" cy="69573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100" dirty="0">
              <a:solidFill>
                <a:schemeClr val="tx2">
                  <a:lumMod val="75000"/>
                </a:schemeClr>
              </a:solidFill>
            </a:endParaRPr>
          </a:p>
          <a:p>
            <a:endParaRPr lang="en-US" sz="11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(3) </a:t>
            </a:r>
          </a:p>
          <a:p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4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Дж/кг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3" name="Молния 32"/>
          <p:cNvSpPr/>
          <p:nvPr/>
        </p:nvSpPr>
        <p:spPr>
          <a:xfrm>
            <a:off x="2988066" y="3064397"/>
            <a:ext cx="380144" cy="421240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34" name="Молния 33"/>
          <p:cNvSpPr/>
          <p:nvPr/>
        </p:nvSpPr>
        <p:spPr>
          <a:xfrm>
            <a:off x="4238089" y="3064397"/>
            <a:ext cx="380144" cy="421240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35" name="Молния 34"/>
          <p:cNvSpPr/>
          <p:nvPr/>
        </p:nvSpPr>
        <p:spPr>
          <a:xfrm>
            <a:off x="2965806" y="1500027"/>
            <a:ext cx="380144" cy="421240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36" name="Молния 35"/>
          <p:cNvSpPr/>
          <p:nvPr/>
        </p:nvSpPr>
        <p:spPr>
          <a:xfrm>
            <a:off x="5451109" y="1500027"/>
            <a:ext cx="380144" cy="421240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462443" y="1425238"/>
            <a:ext cx="986321" cy="69573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b="1" dirty="0" err="1" smtClean="0">
                <a:solidFill>
                  <a:schemeClr val="tx2">
                    <a:lumMod val="75000"/>
                  </a:schemeClr>
                </a:solidFill>
              </a:rPr>
              <a:t>Амиодарон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 / </a:t>
            </a:r>
            <a:r>
              <a:rPr lang="ru-RU" sz="1100" b="1" dirty="0" err="1" smtClean="0">
                <a:solidFill>
                  <a:schemeClr val="tx2">
                    <a:lumMod val="75000"/>
                  </a:schemeClr>
                </a:solidFill>
              </a:rPr>
              <a:t>лидокаин</a:t>
            </a:r>
            <a:endParaRPr lang="en-US" sz="11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676264" y="1425238"/>
            <a:ext cx="1358076" cy="7951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</a:rPr>
              <a:t>Макс. разряд </a:t>
            </a:r>
            <a:br>
              <a:rPr lang="ru-RU" sz="11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10 Дж/кг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</a:rPr>
              <a:t>или взрослая доза (120-150-200 Дж)</a:t>
            </a:r>
            <a:endParaRPr lang="ru-RU" sz="11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0" name="Стрелка вправо 39"/>
          <p:cNvSpPr/>
          <p:nvPr/>
        </p:nvSpPr>
        <p:spPr>
          <a:xfrm>
            <a:off x="3639963" y="1710647"/>
            <a:ext cx="318052" cy="13788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право 40"/>
          <p:cNvSpPr/>
          <p:nvPr/>
        </p:nvSpPr>
        <p:spPr>
          <a:xfrm>
            <a:off x="4926372" y="1704167"/>
            <a:ext cx="318052" cy="13788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право 41"/>
          <p:cNvSpPr/>
          <p:nvPr/>
        </p:nvSpPr>
        <p:spPr>
          <a:xfrm>
            <a:off x="6111943" y="1704167"/>
            <a:ext cx="318052" cy="13788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251806" y="2950395"/>
            <a:ext cx="1033595" cy="69573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Адреналин</a:t>
            </a:r>
          </a:p>
          <a:p>
            <a:pPr algn="ctr"/>
            <a:r>
              <a:rPr lang="ru-RU" sz="1200" b="1" dirty="0" err="1" smtClean="0">
                <a:solidFill>
                  <a:schemeClr val="tx2">
                    <a:lumMod val="75000"/>
                  </a:schemeClr>
                </a:solidFill>
              </a:rPr>
              <a:t>Амиодарон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7546792" y="2950395"/>
            <a:ext cx="1358076" cy="7951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</a:rPr>
              <a:t>Макс. разряд </a:t>
            </a:r>
            <a:br>
              <a:rPr lang="ru-RU" sz="11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8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 Дж/кг </a:t>
            </a:r>
            <a:r>
              <a:rPr lang="ru-RU" sz="1100" dirty="0" smtClean="0">
                <a:solidFill>
                  <a:schemeClr val="tx2">
                    <a:lumMod val="75000"/>
                  </a:schemeClr>
                </a:solidFill>
              </a:rPr>
              <a:t>или взрослая доза (120-150-200 Дж)</a:t>
            </a:r>
            <a:endParaRPr lang="ru-RU" sz="11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6" name="Стрелка вправо 45"/>
          <p:cNvSpPr/>
          <p:nvPr/>
        </p:nvSpPr>
        <p:spPr>
          <a:xfrm>
            <a:off x="3639963" y="3229324"/>
            <a:ext cx="318052" cy="13788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трелка вправо 46"/>
          <p:cNvSpPr/>
          <p:nvPr/>
        </p:nvSpPr>
        <p:spPr>
          <a:xfrm>
            <a:off x="4880223" y="3229324"/>
            <a:ext cx="318052" cy="13788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02804" y="3996647"/>
            <a:ext cx="6227191" cy="6678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rgbClr val="FF0000"/>
                </a:solidFill>
              </a:rPr>
              <a:t>NB!</a:t>
            </a:r>
            <a:endParaRPr lang="ru-RU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61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087" y="385390"/>
            <a:ext cx="8521147" cy="572700"/>
          </a:xfrm>
        </p:spPr>
        <p:txBody>
          <a:bodyPr/>
          <a:lstStyle/>
          <a:p>
            <a:r>
              <a:rPr lang="ru-RU" sz="2800" dirty="0" smtClean="0"/>
              <a:t>Особый случай: ЭИТ у пациента с имплантированным </a:t>
            </a:r>
            <a:r>
              <a:rPr lang="ru-RU" sz="2800" dirty="0" err="1" smtClean="0"/>
              <a:t>кардиовертером</a:t>
            </a:r>
            <a:r>
              <a:rPr lang="ru-RU" sz="2800" dirty="0" smtClean="0"/>
              <a:t>-дефибриллятором</a:t>
            </a:r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0087" y="1563756"/>
            <a:ext cx="5605670" cy="255104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Электрод для проведения наружной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кардиоверсии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должен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находиться на расстоянии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не менее 8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см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от места имплантации водителя ритма или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кардиовертера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-дефибриллятора. 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Рекомендуется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передне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-заднее наложение электродов.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У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пейсмейкер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-зависимых пациентов необходимо учитывать возможное возрастание порога стимуляции. 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После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кардиоверсии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следует проверить имплантированное устройство с помощью наружного программатора.</a:t>
            </a:r>
          </a:p>
        </p:txBody>
      </p:sp>
    </p:spTree>
    <p:extLst>
      <p:ext uri="{BB962C8B-B14F-4D97-AF65-F5344CB8AC3E}">
        <p14:creationId xmlns:p14="http://schemas.microsoft.com/office/powerpoint/2010/main" val="1004737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212035"/>
            <a:ext cx="8520600" cy="805690"/>
          </a:xfrm>
        </p:spPr>
        <p:txBody>
          <a:bodyPr/>
          <a:lstStyle/>
          <a:p>
            <a:r>
              <a:rPr lang="ru-RU" dirty="0" smtClean="0"/>
              <a:t>Особый случай: </a:t>
            </a:r>
            <a:r>
              <a:rPr lang="en-US" dirty="0" smtClean="0"/>
              <a:t>Torsade de Pointes</a:t>
            </a:r>
            <a:r>
              <a:rPr lang="ru-RU" dirty="0" smtClean="0"/>
              <a:t> (пируэтная тахикардия)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1331843"/>
            <a:ext cx="8520600" cy="3237032"/>
          </a:xfrm>
        </p:spPr>
        <p:txBody>
          <a:bodyPr/>
          <a:lstStyle/>
          <a:p>
            <a:r>
              <a:rPr lang="ru-RU" dirty="0" smtClean="0"/>
              <a:t>Специфическая полиморфная ЖТ, имеющая «веретенообразную» форму – меняется полярность и амплитуда. </a:t>
            </a:r>
          </a:p>
          <a:p>
            <a:r>
              <a:rPr lang="ru-RU" dirty="0" smtClean="0"/>
              <a:t>Развивается на фоне удлиненного </a:t>
            </a:r>
            <a:r>
              <a:rPr lang="en-US" dirty="0" smtClean="0"/>
              <a:t>QT </a:t>
            </a:r>
            <a:r>
              <a:rPr lang="ru-RU" dirty="0" smtClean="0"/>
              <a:t>интервала.</a:t>
            </a:r>
          </a:p>
          <a:p>
            <a:r>
              <a:rPr lang="ru-RU" dirty="0" smtClean="0"/>
              <a:t>Может заканчиваться спонтанно, но зачастую переходит в ФЖ.</a:t>
            </a:r>
          </a:p>
          <a:p>
            <a:r>
              <a:rPr lang="ru-RU" dirty="0" smtClean="0"/>
              <a:t>Патогенетическая терапия – МАГНИЯ СУЛЬФАТ </a:t>
            </a:r>
            <a:r>
              <a:rPr lang="ru-RU" b="1" dirty="0" smtClean="0"/>
              <a:t>50 </a:t>
            </a:r>
            <a:r>
              <a:rPr lang="ru-RU" dirty="0" smtClean="0"/>
              <a:t>(100) </a:t>
            </a:r>
            <a:r>
              <a:rPr lang="ru-RU" b="1" dirty="0" smtClean="0"/>
              <a:t>мг/кг </a:t>
            </a:r>
            <a:r>
              <a:rPr lang="ru-RU" dirty="0" smtClean="0"/>
              <a:t>в/в. </a:t>
            </a:r>
          </a:p>
          <a:p>
            <a:endParaRPr lang="ru-RU" dirty="0"/>
          </a:p>
        </p:txBody>
      </p:sp>
      <p:pic>
        <p:nvPicPr>
          <p:cNvPr id="4" name="Google Shape;487;p77"/>
          <p:cNvPicPr preferRelativeResize="0"/>
          <p:nvPr/>
        </p:nvPicPr>
        <p:blipFill rotWithShape="1">
          <a:blip r:embed="rId2">
            <a:alphaModFix/>
          </a:blip>
          <a:srcRect l="11559" t="43426" b="18374"/>
          <a:stretch/>
        </p:blipFill>
        <p:spPr>
          <a:xfrm>
            <a:off x="410818" y="3597533"/>
            <a:ext cx="5817434" cy="10137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0838" t="47124" r="31680" b="38874"/>
          <a:stretch/>
        </p:blipFill>
        <p:spPr>
          <a:xfrm>
            <a:off x="410818" y="2592975"/>
            <a:ext cx="4578625" cy="96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44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Удлиненный </a:t>
            </a:r>
            <a:r>
              <a:rPr lang="en-US" dirty="0" smtClean="0"/>
              <a:t>QT</a:t>
            </a:r>
            <a:r>
              <a:rPr lang="ru-RU" smtClean="0"/>
              <a:t> </a:t>
            </a:r>
            <a:r>
              <a:rPr lang="en-US" smtClean="0"/>
              <a:t>(&gt;450 </a:t>
            </a:r>
            <a:r>
              <a:rPr lang="ru-RU" smtClean="0"/>
              <a:t>мс</a:t>
            </a:r>
            <a:r>
              <a:rPr lang="en-US" smtClean="0"/>
              <a:t>)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60303" y="1401082"/>
            <a:ext cx="2685054" cy="7951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Врожденный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1700" y="1401082"/>
            <a:ext cx="5342562" cy="34277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Приобретенный</a:t>
            </a:r>
            <a:endParaRPr lang="en-US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Гипомагниемия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гипокальциемия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гипокалиемия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Антиаритмические препараты: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прокаинамид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соталол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амиодарон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Трициклические антидепрессанты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Антибиотики: эритромицин,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азитромицин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левофлоксацин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ципрофлоксацин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кларитромицин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endParaRPr lang="en-US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Флуконазол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Севофлюран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Пропофол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Хлорохин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гидроксихлорохин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Домперидон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(«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Мотилиум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»), </a:t>
            </a:r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ондансетрон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92894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87216"/>
            <a:ext cx="8520600" cy="572700"/>
          </a:xfrm>
        </p:spPr>
        <p:txBody>
          <a:bodyPr/>
          <a:lstStyle/>
          <a:p>
            <a:r>
              <a:rPr lang="ru-RU" dirty="0" smtClean="0"/>
              <a:t>Полезные источники: препараты при синдромах с удлиненным </a:t>
            </a:r>
            <a:r>
              <a:rPr lang="en-US" dirty="0" smtClean="0"/>
              <a:t>QT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4" b="3851"/>
          <a:stretch/>
        </p:blipFill>
        <p:spPr>
          <a:xfrm>
            <a:off x="2359314" y="1331843"/>
            <a:ext cx="3857661" cy="33196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1331843"/>
            <a:ext cx="1837672" cy="3507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29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/>
              <a:t>Спасибо за внимание!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90827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Pediatric Basic Life </a:t>
            </a:r>
            <a:r>
              <a:rPr lang="en-US" b="1" smtClean="0"/>
              <a:t>Support-202</a:t>
            </a:r>
            <a:r>
              <a:rPr lang="ru-RU" b="1" smtClean="0"/>
              <a:t>0 (АНА)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2960" y="1351053"/>
            <a:ext cx="2208944" cy="5342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Безопасно для спасателя?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15780" y="1351053"/>
            <a:ext cx="2208944" cy="5342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Позвать на помощь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710738" y="2827062"/>
            <a:ext cx="2208944" cy="5342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СЛР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3123001" y="1496603"/>
            <a:ext cx="410966" cy="2671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2960" y="1999180"/>
            <a:ext cx="2208944" cy="5342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Ребенок без сознания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3123001" y="2135293"/>
            <a:ext cx="410966" cy="2671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603572" y="2021139"/>
            <a:ext cx="2208944" cy="5342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Открыть ДП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5925020" y="2142076"/>
            <a:ext cx="410966" cy="2671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448489" y="2044514"/>
            <a:ext cx="2469479" cy="5342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Оценить дыхание и пульс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(не более 10 секунд)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19021" y="2710580"/>
            <a:ext cx="1243173" cy="70549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Не дышит, пульс есть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2120370" y="2939524"/>
            <a:ext cx="410966" cy="2671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6254304" y="2923258"/>
            <a:ext cx="410966" cy="2833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583566" y="2717430"/>
            <a:ext cx="1641488" cy="698641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Вдох каждые 2-3 секунды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367508" y="3609610"/>
            <a:ext cx="4343230" cy="110969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1 спасатель: 30:2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2 спасателя: 15:2 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812929" y="2710580"/>
            <a:ext cx="1394031" cy="68387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Если ЧСС все равно </a:t>
            </a:r>
            <a:r>
              <a:rPr lang="en-US" sz="1600" smtClean="0">
                <a:solidFill>
                  <a:schemeClr val="tx2">
                    <a:lumMod val="75000"/>
                  </a:schemeClr>
                </a:solidFill>
              </a:rPr>
              <a:t>&lt;</a:t>
            </a:r>
            <a:r>
              <a:rPr lang="ru-RU" sz="1600" smtClean="0">
                <a:solidFill>
                  <a:schemeClr val="tx2">
                    <a:lumMod val="75000"/>
                  </a:schemeClr>
                </a:solidFill>
              </a:rPr>
              <a:t> 60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4" name="Стрелка вправо 23"/>
          <p:cNvSpPr/>
          <p:nvPr/>
        </p:nvSpPr>
        <p:spPr>
          <a:xfrm>
            <a:off x="4309151" y="2929762"/>
            <a:ext cx="410966" cy="2671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603572" y="1340649"/>
            <a:ext cx="2208944" cy="5342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Потрясти, окликнуть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5908665" y="1496603"/>
            <a:ext cx="410966" cy="2671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10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Pediatric Basic Life Support-2021</a:t>
            </a:r>
            <a:r>
              <a:rPr lang="ru-RU" b="1" smtClean="0"/>
              <a:t> (</a:t>
            </a:r>
            <a:r>
              <a:rPr lang="en-US" b="1" smtClean="0"/>
              <a:t>Euro)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2960" y="1496603"/>
            <a:ext cx="2208944" cy="5342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Безопасно для спасателя?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35901" y="1496603"/>
            <a:ext cx="2208944" cy="5342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Позвать на помощь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63054" y="2945129"/>
            <a:ext cx="2208944" cy="5342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СЛР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3123001" y="1618181"/>
            <a:ext cx="410966" cy="2671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2960" y="2238054"/>
            <a:ext cx="2208944" cy="5342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Ребенок без сознания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3154506" y="2371618"/>
            <a:ext cx="410966" cy="2671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625064" y="2238054"/>
            <a:ext cx="2208944" cy="5342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Открыть ДП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5933838" y="2371618"/>
            <a:ext cx="410966" cy="2671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444635" y="2238054"/>
            <a:ext cx="2208944" cy="5342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Оценить дыхание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(не более 10 секунд)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44620" y="2929762"/>
            <a:ext cx="1139404" cy="5342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Не дышит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2162025" y="3063326"/>
            <a:ext cx="410966" cy="2671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6422035" y="3077109"/>
            <a:ext cx="410966" cy="2833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672822" y="2938365"/>
            <a:ext cx="952242" cy="5342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5 вдохов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367508" y="3609610"/>
            <a:ext cx="4343230" cy="110969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15:2 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183038" y="2943502"/>
            <a:ext cx="2208944" cy="5342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Если все равно нет признаков жизни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4" name="Стрелка вправо 23"/>
          <p:cNvSpPr/>
          <p:nvPr/>
        </p:nvSpPr>
        <p:spPr>
          <a:xfrm>
            <a:off x="3719842" y="3077109"/>
            <a:ext cx="410966" cy="2671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633797" y="1484617"/>
            <a:ext cx="2208944" cy="5342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Потрясти, окликнуть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5933838" y="1630167"/>
            <a:ext cx="410966" cy="2671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0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Качественная СЛР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6380" y="1376737"/>
            <a:ext cx="8310766" cy="3349375"/>
          </a:xfrm>
          <a:prstGeom prst="roundRect">
            <a:avLst/>
          </a:prstGeom>
          <a:solidFill>
            <a:srgbClr val="93C47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Компрессии не менее 1/3 </a:t>
            </a:r>
            <a:r>
              <a:rPr lang="ru-RU" sz="20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передне</a:t>
            </a: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-заднего размера грудной клетки</a:t>
            </a:r>
            <a:r>
              <a:rPr 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(</a:t>
            </a: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но не более 6 см)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Частота компрессий 100-120 в минуту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Полное расправление грудной клетки между компрессиями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Минимизировать перерывы в компрессиях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Смена «качающего» каждые 2 минуты, или раньше (если устал)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Дыхательные пути не защищены –</a:t>
            </a:r>
            <a:r>
              <a:rPr 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&gt;</a:t>
            </a: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синхронизируем 15:2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Дыхательные пути защищены (ЭТТ) –</a:t>
            </a:r>
            <a:r>
              <a:rPr 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&gt;</a:t>
            </a: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вдох каждые 2-3 секунды </a:t>
            </a:r>
            <a:r>
              <a:rPr lang="ru-RU" sz="2000" b="1" u="sng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(20-30 вдохов в минуту в зависимости от возраста)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Не допускать гипервентиляции </a:t>
            </a:r>
          </a:p>
        </p:txBody>
      </p:sp>
    </p:spTree>
    <p:extLst>
      <p:ext uri="{BB962C8B-B14F-4D97-AF65-F5344CB8AC3E}">
        <p14:creationId xmlns:p14="http://schemas.microsoft.com/office/powerpoint/2010/main" val="258601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Paediatric</a:t>
            </a:r>
            <a:r>
              <a:rPr lang="en-US" b="1" dirty="0" smtClean="0"/>
              <a:t> Advanced Life Support </a:t>
            </a:r>
            <a:r>
              <a:rPr lang="en-US" b="1" smtClean="0"/>
              <a:t>- 202</a:t>
            </a:r>
            <a:r>
              <a:rPr lang="ru-RU" b="1" smtClean="0"/>
              <a:t>0</a:t>
            </a:r>
            <a:endParaRPr lang="ru-RU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002791" y="1344847"/>
            <a:ext cx="2586350" cy="53425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Монитор</a:t>
            </a:r>
            <a:b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Оценка ЭКГ</a:t>
            </a:r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и ритма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2960" y="1945071"/>
            <a:ext cx="2413400" cy="44601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err="1" smtClean="0">
                <a:solidFill>
                  <a:schemeClr val="tx2">
                    <a:lumMod val="75000"/>
                  </a:schemeClr>
                </a:solidFill>
              </a:rPr>
              <a:t>Shockable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24753" y="1957100"/>
            <a:ext cx="2599363" cy="42196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 smtClean="0">
                <a:solidFill>
                  <a:schemeClr val="tx2">
                    <a:lumMod val="75000"/>
                  </a:schemeClr>
                </a:solidFill>
              </a:rPr>
              <a:t>Non-</a:t>
            </a:r>
            <a:r>
              <a:rPr lang="en-US" sz="1800" b="1" dirty="0" err="1" smtClean="0">
                <a:solidFill>
                  <a:schemeClr val="tx2">
                    <a:lumMod val="75000"/>
                  </a:schemeClr>
                </a:solidFill>
              </a:rPr>
              <a:t>shockable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424754" y="2719418"/>
            <a:ext cx="2599363" cy="79434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002060"/>
                </a:solidFill>
              </a:rPr>
              <a:t>Адреналин</a:t>
            </a:r>
            <a:r>
              <a:rPr lang="ru-RU" sz="1800" b="1" dirty="0" smtClean="0"/>
              <a:t>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в/в или в/к </a:t>
            </a:r>
            <a:r>
              <a:rPr lang="ru-RU" sz="1800" b="1" dirty="0" smtClean="0">
                <a:solidFill>
                  <a:srgbClr val="002060"/>
                </a:solidFill>
              </a:rPr>
              <a:t>10 мкг/кг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 (макс. 1мг)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и далее каждые 3-5 минут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24753" y="3854120"/>
            <a:ext cx="2599363" cy="86171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</a:rPr>
              <a:t>Продолжить СЛР 2 минуты, затем оценить ритм</a:t>
            </a:r>
            <a:endParaRPr lang="ru-RU" sz="1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 rot="5400000">
            <a:off x="6581219" y="2433696"/>
            <a:ext cx="286428" cy="251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5400000">
            <a:off x="6558101" y="3558083"/>
            <a:ext cx="286428" cy="251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22960" y="2530401"/>
            <a:ext cx="2783269" cy="50273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err="1" smtClean="0">
                <a:solidFill>
                  <a:srgbClr val="002060"/>
                </a:solidFill>
              </a:rPr>
              <a:t>Дефибрилляция</a:t>
            </a:r>
            <a:r>
              <a:rPr lang="ru-RU" sz="1800" b="1" smtClean="0">
                <a:solidFill>
                  <a:srgbClr val="002060"/>
                </a:solidFill>
              </a:rPr>
              <a:t>: </a:t>
            </a:r>
            <a:r>
              <a:rPr lang="en-US" sz="1800" b="1" smtClean="0">
                <a:solidFill>
                  <a:srgbClr val="002060"/>
                </a:solidFill>
              </a:rPr>
              <a:t>2-</a:t>
            </a:r>
            <a:r>
              <a:rPr lang="ru-RU" sz="1800" b="1" dirty="0" smtClean="0">
                <a:solidFill>
                  <a:srgbClr val="002060"/>
                </a:solidFill>
              </a:rPr>
              <a:t>4 Дж/кг</a:t>
            </a:r>
            <a:endParaRPr lang="ru-RU" sz="1800" b="1" dirty="0">
              <a:solidFill>
                <a:srgbClr val="00206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70977" y="3136279"/>
            <a:ext cx="4770893" cy="157955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Продолжить СЛР 2 минуты.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Повторить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дефибрилляцию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в/в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, в/к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*</a:t>
            </a:r>
            <a:r>
              <a:rPr lang="ru-RU" sz="1600" b="1" dirty="0" smtClean="0">
                <a:solidFill>
                  <a:srgbClr val="002060"/>
                </a:solidFill>
              </a:rPr>
              <a:t>адреналин</a:t>
            </a:r>
            <a:r>
              <a:rPr lang="ru-RU" sz="1600" b="1" dirty="0" smtClean="0"/>
              <a:t> </a:t>
            </a:r>
            <a:r>
              <a:rPr lang="ru-RU" sz="1600" b="1" dirty="0">
                <a:solidFill>
                  <a:srgbClr val="002060"/>
                </a:solidFill>
              </a:rPr>
              <a:t>10 мкг/кг</a:t>
            </a:r>
            <a:r>
              <a:rPr lang="ru-RU" sz="1600" b="1" dirty="0"/>
              <a:t>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(макс. 1 мг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в/в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, в/к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*</a:t>
            </a:r>
            <a:r>
              <a:rPr lang="ru-RU" sz="1600" b="1" dirty="0" err="1" smtClean="0">
                <a:solidFill>
                  <a:srgbClr val="002060"/>
                </a:solidFill>
              </a:rPr>
              <a:t>амиодарон</a:t>
            </a:r>
            <a:r>
              <a:rPr lang="ru-RU" sz="1600" b="1" dirty="0" smtClean="0">
                <a:solidFill>
                  <a:srgbClr val="002060"/>
                </a:solidFill>
              </a:rPr>
              <a:t> </a:t>
            </a:r>
            <a:r>
              <a:rPr lang="ru-RU" sz="1600" b="1" dirty="0">
                <a:solidFill>
                  <a:srgbClr val="002060"/>
                </a:solidFill>
              </a:rPr>
              <a:t>5 мг/кг</a:t>
            </a:r>
            <a:r>
              <a:rPr lang="ru-RU" sz="1600" b="1" dirty="0"/>
              <a:t>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(макс. 300 мг),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</a:rPr>
              <a:t>либо </a:t>
            </a:r>
            <a:r>
              <a:rPr lang="ru-RU" sz="1600" b="1" i="1" dirty="0" err="1">
                <a:solidFill>
                  <a:schemeClr val="tx2">
                    <a:lumMod val="75000"/>
                  </a:schemeClr>
                </a:solidFill>
              </a:rPr>
              <a:t>лидокаин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</a:rPr>
              <a:t> 1 </a:t>
            </a: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</a:rPr>
              <a:t>мг/кг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479587" y="1410391"/>
            <a:ext cx="1559099" cy="8184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b="1" dirty="0"/>
              <a:t>Асистолия, </a:t>
            </a:r>
            <a:endParaRPr lang="ru-RU" sz="1100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b="1" dirty="0" smtClean="0"/>
              <a:t>Брадикардия</a:t>
            </a:r>
            <a:r>
              <a:rPr lang="ru-RU" sz="1100" b="1" dirty="0"/>
              <a:t>, </a:t>
            </a:r>
            <a:endParaRPr lang="ru-RU" sz="1100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b="1" dirty="0" smtClean="0"/>
              <a:t>Электрическая </a:t>
            </a:r>
            <a:r>
              <a:rPr lang="ru-RU" sz="1100" b="1" dirty="0"/>
              <a:t>активность без пульса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70977" y="1603215"/>
            <a:ext cx="1286842" cy="5295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b="1" dirty="0" smtClean="0"/>
              <a:t>ФЖ,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100" b="1" dirty="0" smtClean="0"/>
              <a:t>ЖТ без </a:t>
            </a:r>
            <a:r>
              <a:rPr lang="ru-RU" sz="1100" b="1" dirty="0"/>
              <a:t>пульса</a:t>
            </a:r>
          </a:p>
        </p:txBody>
      </p:sp>
      <p:sp>
        <p:nvSpPr>
          <p:cNvPr id="15" name="Стрелка вправо 14"/>
          <p:cNvSpPr/>
          <p:nvPr/>
        </p:nvSpPr>
        <p:spPr>
          <a:xfrm rot="5400000">
            <a:off x="885054" y="2348727"/>
            <a:ext cx="286428" cy="251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5400000">
            <a:off x="885053" y="2958850"/>
            <a:ext cx="286428" cy="251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03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3583</TotalTime>
  <Words>2791</Words>
  <Application>Microsoft Office PowerPoint</Application>
  <PresentationFormat>Экран (16:9)</PresentationFormat>
  <Paragraphs>573</Paragraphs>
  <Slides>57</Slides>
  <Notes>16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63" baseType="lpstr">
      <vt:lpstr>Arial</vt:lpstr>
      <vt:lpstr>Calibri</vt:lpstr>
      <vt:lpstr>Calibri Light</vt:lpstr>
      <vt:lpstr>Courier New</vt:lpstr>
      <vt:lpstr>Wingdings</vt:lpstr>
      <vt:lpstr>Ретро</vt:lpstr>
      <vt:lpstr>Современные принципы неотложной помощи при нарушениях ритма у детей</vt:lpstr>
      <vt:lpstr>Презентация PowerPoint</vt:lpstr>
      <vt:lpstr>Изменения в PALS 2020-2021</vt:lpstr>
      <vt:lpstr>Изменения в PALS 2020-2021</vt:lpstr>
      <vt:lpstr>Потенциально обратимые причины остановки кровообращения</vt:lpstr>
      <vt:lpstr>Pediatric Basic Life Support-2020 (АНА)</vt:lpstr>
      <vt:lpstr>Pediatric Basic Life Support-2021 (Euro)</vt:lpstr>
      <vt:lpstr>Качественная СЛР</vt:lpstr>
      <vt:lpstr>Paediatric Advanced Life Support - 2020</vt:lpstr>
      <vt:lpstr>Внезапная сердечная смерть у детей</vt:lpstr>
      <vt:lpstr>Эндотрахеальное введение препаратов</vt:lpstr>
      <vt:lpstr>Пост-реанимационное ведение</vt:lpstr>
      <vt:lpstr>Пост-реанимационное ведение</vt:lpstr>
      <vt:lpstr>Нарушения ритма сердца</vt:lpstr>
      <vt:lpstr>Критерии синусового ритма</vt:lpstr>
      <vt:lpstr>Нормы у детей</vt:lpstr>
      <vt:lpstr>Классификация нарушений ритма сердца</vt:lpstr>
      <vt:lpstr>Главный вопрос: сердечный выброс достаточен?</vt:lpstr>
      <vt:lpstr>Брадиаритмии</vt:lpstr>
      <vt:lpstr>Брадикардия</vt:lpstr>
      <vt:lpstr>Брадикардия</vt:lpstr>
      <vt:lpstr>Стимуляция n. vagus</vt:lpstr>
      <vt:lpstr>ЭКГ характеристики</vt:lpstr>
      <vt:lpstr>Типы брадикардии</vt:lpstr>
      <vt:lpstr>Синусовая брадикардия</vt:lpstr>
      <vt:lpstr>АВ-блокады</vt:lpstr>
      <vt:lpstr>Замещающий узловой ритм</vt:lpstr>
      <vt:lpstr>Идиовентрикулярный ритм</vt:lpstr>
      <vt:lpstr>PALS: брадикардия у ребенка </vt:lpstr>
      <vt:lpstr>Брадикардия у ребенка</vt:lpstr>
      <vt:lpstr>Брадикардия у ребенка</vt:lpstr>
      <vt:lpstr>Тахиаритмии</vt:lpstr>
      <vt:lpstr>Почему страдает сердечный выброс?</vt:lpstr>
      <vt:lpstr>Синусовая тахикардия</vt:lpstr>
      <vt:lpstr>Типы тахиаритмий</vt:lpstr>
      <vt:lpstr>Суправентрикулярная тахикардиия: клинически</vt:lpstr>
      <vt:lpstr>Суправентрикулярная тахикардия</vt:lpstr>
      <vt:lpstr>Трепетание предсердий</vt:lpstr>
      <vt:lpstr>Желудочковая тахикардия</vt:lpstr>
      <vt:lpstr>PALS: Тахикардия с пульсом у ребенка.</vt:lpstr>
      <vt:lpstr>PALS: Тахикардия с пульсом у ребенка.</vt:lpstr>
      <vt:lpstr>Вагусные маневры</vt:lpstr>
      <vt:lpstr>Аденозин – препарат выбора</vt:lpstr>
      <vt:lpstr>Аденозин</vt:lpstr>
      <vt:lpstr>Коррекция дисэлектролитемий</vt:lpstr>
      <vt:lpstr>PALS: Тахикардия с пульсом у ребенка.</vt:lpstr>
      <vt:lpstr>Синхронизированная кардиоверсия</vt:lpstr>
      <vt:lpstr>Синхронизированная кардиоверсия</vt:lpstr>
      <vt:lpstr>Синхронизированная кардиоверсия</vt:lpstr>
      <vt:lpstr>Синхронизированная кардиоверсия</vt:lpstr>
      <vt:lpstr>Дефибрилляция</vt:lpstr>
      <vt:lpstr>Дефибрилляция</vt:lpstr>
      <vt:lpstr>Особый случай: ЭИТ у пациента с имплантированным кардиовертером-дефибриллятором</vt:lpstr>
      <vt:lpstr>Особый случай: Torsade de Pointes (пируэтная тахикардия)</vt:lpstr>
      <vt:lpstr>Удлиненный QT (&gt;450 мс)</vt:lpstr>
      <vt:lpstr>Полезные источники: препараты при синдромах с удлиненным QT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Нарушения ритма сердца</dc:title>
  <dc:creator>Анестезиология 3</dc:creator>
  <cp:lastModifiedBy>Viktoria Nazarova</cp:lastModifiedBy>
  <cp:revision>182</cp:revision>
  <dcterms:modified xsi:type="dcterms:W3CDTF">2022-03-25T09:34:57Z</dcterms:modified>
</cp:coreProperties>
</file>